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19" r:id="rId5"/>
  </p:sldMasterIdLst>
  <p:notesMasterIdLst>
    <p:notesMasterId r:id="rId25"/>
  </p:notesMasterIdLst>
  <p:handoutMasterIdLst>
    <p:handoutMasterId r:id="rId26"/>
  </p:handoutMasterIdLst>
  <p:sldIdLst>
    <p:sldId id="359" r:id="rId6"/>
    <p:sldId id="384" r:id="rId7"/>
    <p:sldId id="387" r:id="rId8"/>
    <p:sldId id="1741" r:id="rId9"/>
    <p:sldId id="370" r:id="rId10"/>
    <p:sldId id="372" r:id="rId11"/>
    <p:sldId id="379" r:id="rId12"/>
    <p:sldId id="386" r:id="rId13"/>
    <p:sldId id="385" r:id="rId14"/>
    <p:sldId id="388" r:id="rId15"/>
    <p:sldId id="390" r:id="rId16"/>
    <p:sldId id="377" r:id="rId17"/>
    <p:sldId id="378" r:id="rId18"/>
    <p:sldId id="380" r:id="rId19"/>
    <p:sldId id="381" r:id="rId20"/>
    <p:sldId id="392" r:id="rId21"/>
    <p:sldId id="382" r:id="rId22"/>
    <p:sldId id="374" r:id="rId23"/>
    <p:sldId id="358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FBA96F-E13D-EE4E-8CC3-BE06F00975B4}">
          <p14:sldIdLst>
            <p14:sldId id="359"/>
            <p14:sldId id="384"/>
            <p14:sldId id="387"/>
            <p14:sldId id="1741"/>
            <p14:sldId id="370"/>
            <p14:sldId id="372"/>
            <p14:sldId id="379"/>
            <p14:sldId id="386"/>
            <p14:sldId id="385"/>
            <p14:sldId id="388"/>
            <p14:sldId id="390"/>
            <p14:sldId id="377"/>
            <p14:sldId id="378"/>
            <p14:sldId id="380"/>
            <p14:sldId id="381"/>
            <p14:sldId id="392"/>
            <p14:sldId id="382"/>
            <p14:sldId id="374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07" userDrawn="1">
          <p15:clr>
            <a:srgbClr val="A4A3A4"/>
          </p15:clr>
        </p15:guide>
        <p15:guide id="2" pos="2478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pos="1464" userDrawn="1">
          <p15:clr>
            <a:srgbClr val="A4A3A4"/>
          </p15:clr>
        </p15:guide>
        <p15:guide id="5" pos="2784" userDrawn="1">
          <p15:clr>
            <a:srgbClr val="A4A3A4"/>
          </p15:clr>
        </p15:guide>
        <p15:guide id="6" pos="2952" userDrawn="1">
          <p15:clr>
            <a:srgbClr val="A4A3A4"/>
          </p15:clr>
        </p15:guide>
        <p15:guide id="7" pos="4296" userDrawn="1">
          <p15:clr>
            <a:srgbClr val="A4A3A4"/>
          </p15:clr>
        </p15:guide>
        <p15:guide id="8" pos="4152" userDrawn="1">
          <p15:clr>
            <a:srgbClr val="A4A3A4"/>
          </p15:clr>
        </p15:guide>
        <p15:guide id="9" pos="5328" userDrawn="1">
          <p15:clr>
            <a:srgbClr val="A4A3A4"/>
          </p15:clr>
        </p15:guide>
        <p15:guide id="10" pos="1584" userDrawn="1">
          <p15:clr>
            <a:srgbClr val="A4A3A4"/>
          </p15:clr>
        </p15:guide>
        <p15:guide id="11" pos="408" userDrawn="1">
          <p15:clr>
            <a:srgbClr val="A4A3A4"/>
          </p15:clr>
        </p15:guide>
        <p15:guide id="12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E8C"/>
    <a:srgbClr val="F78BBC"/>
    <a:srgbClr val="D2DEEF"/>
    <a:srgbClr val="FF33CC"/>
    <a:srgbClr val="0097B9"/>
    <a:srgbClr val="214C9C"/>
    <a:srgbClr val="0572BA"/>
    <a:srgbClr val="D4D0CA"/>
    <a:srgbClr val="7D726D"/>
    <a:srgbClr val="214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1322" autoAdjust="0"/>
  </p:normalViewPr>
  <p:slideViewPr>
    <p:cSldViewPr snapToGrid="0">
      <p:cViewPr varScale="1">
        <p:scale>
          <a:sx n="105" d="100"/>
          <a:sy n="105" d="100"/>
        </p:scale>
        <p:origin x="1260" y="31"/>
      </p:cViewPr>
      <p:guideLst>
        <p:guide orient="horz" pos="2307"/>
        <p:guide pos="2478"/>
        <p:guide orient="horz" pos="240"/>
        <p:guide pos="1464"/>
        <p:guide pos="2784"/>
        <p:guide pos="2952"/>
        <p:guide pos="4296"/>
        <p:guide pos="4152"/>
        <p:guide pos="5328"/>
        <p:guide pos="1584"/>
        <p:guide pos="408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DF923-59F3-1B4D-BC81-CBD7F14BB09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CC558-35C4-AD40-B328-136E35848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E4B08-CCEA-634C-9CF0-41EA33CB420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7542C-7F4B-0D49-9C9A-70CFFFA1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59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Dataversity/nosql-now-nosql-architecture-patterns-23589170" TargetMode="External"/><Relationship Id="rId3" Type="http://schemas.openxmlformats.org/officeDocument/2006/relationships/hyperlink" Target="https://www.cl.cam.ac.uk/~fms27/db/tr-98-2.pdf" TargetMode="External"/><Relationship Id="rId7" Type="http://schemas.openxmlformats.org/officeDocument/2006/relationships/hyperlink" Target="http://scraping.pro/where-nosql-practically-used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@pepekamel/sql-vs-nosql-optimal-uses-b722475ec704" TargetMode="External"/><Relationship Id="rId5" Type="http://schemas.openxmlformats.org/officeDocument/2006/relationships/hyperlink" Target="https://searchdatamanagement.techtarget.com/definition/NoSQL-Not-Only-SQL" TargetMode="External"/><Relationship Id="rId10" Type="http://schemas.openxmlformats.org/officeDocument/2006/relationships/hyperlink" Target="https://cosmosdb.github.io/labs/" TargetMode="External"/><Relationship Id="rId4" Type="http://schemas.openxmlformats.org/officeDocument/2006/relationships/hyperlink" Target="https://www.3pillarglobal.com/insights/exploring-the-different-types-of-nosql-databases" TargetMode="External"/><Relationship Id="rId9" Type="http://schemas.openxmlformats.org/officeDocument/2006/relationships/hyperlink" Target="https://www.dezyre.com/article/nosql-vs-sql-4-reasons-why-nosql-is-better-for-big-data-applications/86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RI MS Business Intelligence User Group – May 23, 2018 – No SQL, No Mystery</a:t>
            </a:r>
          </a:p>
          <a:p>
            <a:r>
              <a:rPr lang="en-US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Boston Code Camp – April 7, 2018 – No SQL, No Mystery</a:t>
            </a:r>
          </a:p>
          <a:p>
            <a:r>
              <a:rPr lang="en-US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Granite State Code Camp – Nov 2, 2019 – No SQL, No Mystery</a:t>
            </a:r>
          </a:p>
          <a:p>
            <a:r>
              <a:rPr lang="en-US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Fall 2019 – Boston Azure Data Fest – Dec 10, 2019 – Cosmos DB: No Mystery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6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http://scraping.pro/where-nosql-practically-used/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73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https://www.dezyre.com/article/nosql-vs-sql-4-reasons-why-nosql-is-better-for-big-data-applications/86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5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https://www.studytonight.com/dbms/database-model.php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51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</a:t>
            </a:r>
            <a:r>
              <a:rPr lang="en-US" baseline="0" dirty="0"/>
              <a:t> storage becoming cheaper and new ways to analyze data, Companies are becoming Data Hoarders</a:t>
            </a:r>
          </a:p>
          <a:p>
            <a:r>
              <a:rPr lang="en-US" dirty="0"/>
              <a:t>https://www.datanami.com/2016/06/13/growing-menace-data-hoarding/</a:t>
            </a:r>
          </a:p>
          <a:p>
            <a:r>
              <a:rPr lang="en-US" dirty="0"/>
              <a:t>http://www.cioinsight.com/blogs/are-you-a-data-hoarder.html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4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904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3"/>
              </a:rPr>
              <a:t>https://www.cl.cam.ac.uk/~fms27/db/tr-98-2.pdf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4"/>
              </a:rPr>
              <a:t>https://www.3pillarglobal.com/insights/exploring-the-different-types-of-nosql-databases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5"/>
              </a:rPr>
              <a:t>https://searchdatamanagement.techtarget.com/definition/NoSQL-Not-Only-SQL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6"/>
              </a:rPr>
              <a:t>https://medium.com/@pepekamel/sql-vs-nosql-optimal-uses-b722475ec704</a:t>
            </a:r>
            <a:endParaRPr lang="en-US" sz="12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7"/>
              </a:rPr>
              <a:t>http://scraping.pro/where-nosql-practically-used/</a:t>
            </a:r>
            <a:endParaRPr lang="en-US" sz="12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8"/>
              </a:rPr>
              <a:t>https://www.slideshare.net/Dataversity/nosql-now-nosql-architecture-patterns-23589170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9"/>
              </a:rPr>
              <a:t>https://www.dezyre.com/article/nosql-vs-sql-4-reasons-why-nosql-is-better-for-big-data-applications/86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10"/>
              </a:rPr>
              <a:t>https://cosmosdb.github.io/labs/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https://github.com/AzureCosmosDB/scenario-based-labs/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4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5"/>
                </a:solidFill>
              </a:rPr>
              <a:t>http://www.vertabelo.com/blog/notes-from-the-lab/why-sql-is-neither-legacy-nor-low-level-but-simply-awesome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0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49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issue between in-memory structures</a:t>
            </a:r>
            <a:r>
              <a:rPr lang="en-US" baseline="0" dirty="0"/>
              <a:t> and persistence layer</a:t>
            </a:r>
          </a:p>
          <a:p>
            <a:r>
              <a:rPr lang="en-US" baseline="0" dirty="0"/>
              <a:t>This started as an Object-Relational Mapper (OR/M) debate.  But, it pertains to any system that is helping to simplify the database access.</a:t>
            </a:r>
          </a:p>
          <a:p>
            <a:r>
              <a:rPr lang="en-US" baseline="0" dirty="0"/>
              <a:t>ORM Hate</a:t>
            </a:r>
          </a:p>
          <a:p>
            <a:endParaRPr lang="en-US" baseline="0" dirty="0"/>
          </a:p>
          <a:p>
            <a:r>
              <a:rPr lang="en-US" baseline="0" dirty="0"/>
              <a:t>Both approaches could require data model to be refactored as application is built out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baseline="0" dirty="0"/>
              <a:t>In Code First, this is because all needs for data were not anticipated.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baseline="0" dirty="0"/>
              <a:t>In Model First, for performance reasons, some aspects of model may need to be </a:t>
            </a:r>
            <a:r>
              <a:rPr lang="en-US" baseline="0" dirty="0" err="1"/>
              <a:t>denormalized</a:t>
            </a:r>
            <a:endParaRPr lang="en-US" baseline="0" dirty="0"/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baseline="0" dirty="0"/>
              <a:t>If using an OR/M, need to understand how these model/map changes can be made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endParaRPr lang="en-US" baseline="0" dirty="0"/>
          </a:p>
          <a:p>
            <a:r>
              <a:rPr lang="en-US" dirty="0"/>
              <a:t>Discussion of Code First vs Database First vs Model First.  While we can talk about this under the Entity Framework umbrella, this issue is the heavyweight fight of O/RM vs Database.  There is no right answer and mistakes can be made regardless of which approach you use.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Developers prefer Code first: 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They think code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Measured on how to quickly provide the needed functionality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Build code creating database tables as needed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May require data model to be re-factored as application is built out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Data modelers prefer Model first: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There are standards and templates for common objects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Measured on how a data model stands up to a variety of uses, not just one application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Implement consistency across data model, enhances understanding and minimizes efforts downstream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Employ methods to allow model to accept changes in the database without needing major refactor of data model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DBAs may be split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Database first only works for existing DBs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For new DBs, DBAs will take direction from whoever’s approach means the least amount of changes to the DB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What is really needed:</a:t>
            </a:r>
            <a:endParaRPr lang="en-US" dirty="0"/>
          </a:p>
          <a:p>
            <a:r>
              <a:rPr lang="en-US" dirty="0"/>
              <a:t>Data Abstraction Layer https://msdn.microsoft.com/en-us/library/ff650706.aspx 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An abstraction of the data model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An API between the Application or Service layer and the DB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Allows application to not be affected by DB changes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Allows O/RM to be closely aligned with Data Abstraction Layer (DAL)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Don’t confuse with Data Access Layer</a:t>
            </a:r>
          </a:p>
          <a:p>
            <a:r>
              <a:rPr lang="en-US" dirty="0"/>
              <a:t>What can be used to build the Data Abstraction Layer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Services (web or </a:t>
            </a:r>
            <a:r>
              <a:rPr lang="en-US" dirty="0" err="1"/>
              <a:t>microservices</a:t>
            </a:r>
            <a:r>
              <a:rPr lang="en-US" dirty="0"/>
              <a:t>) – if services are used these should include no business logic and should not morph into business services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Stored Procedures – again, these should not include the business logic.  These should be limited to what the DB does best: read, insert and update of data.  Complex logic belongs in a programming language.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Views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The method should be chosen by the architecture team and adhered to across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2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https://searchdatamanagement.techtarget.com/definition/NoSQL-Not-Only-SQL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7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http://neo4j-org-dev.herokuapp.com/learn/graphdatabase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0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http://scraping.pro/where-nosql-practically-used/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8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http://scraping.pro/where-nosql-practically-used/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bluemetal.co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17119" b="12667"/>
          <a:stretch/>
        </p:blipFill>
        <p:spPr>
          <a:xfrm>
            <a:off x="0" y="-1"/>
            <a:ext cx="9144000" cy="3611455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4151504"/>
            <a:ext cx="9141805" cy="99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72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3925230" y="0"/>
            <a:ext cx="5218770" cy="5143500"/>
          </a:xfrm>
          <a:prstGeom prst="rect">
            <a:avLst/>
          </a:prstGeom>
          <a:solidFill>
            <a:srgbClr val="EFEBE5"/>
          </a:solidFill>
        </p:spPr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49869" y="1367920"/>
            <a:ext cx="3557187" cy="90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49869" y="363553"/>
            <a:ext cx="3557187" cy="682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228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6529" y="472092"/>
            <a:ext cx="4536899" cy="4124455"/>
          </a:xfrm>
          <a:prstGeom prst="rect">
            <a:avLst/>
          </a:prstGeom>
          <a:solidFill>
            <a:srgbClr val="EFEBE5"/>
          </a:solidFill>
          <a:ln w="38100">
            <a:noFill/>
          </a:ln>
        </p:spPr>
      </p:sp>
      <p:sp>
        <p:nvSpPr>
          <p:cNvPr id="9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49869" y="1367920"/>
            <a:ext cx="3557187" cy="90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249869" y="363553"/>
            <a:ext cx="3557187" cy="682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675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125951" y="853031"/>
            <a:ext cx="5018049" cy="3264837"/>
          </a:xfrm>
          <a:prstGeom prst="rect">
            <a:avLst/>
          </a:prstGeom>
          <a:solidFill>
            <a:srgbClr val="EFEBE5"/>
          </a:solidFill>
          <a:ln w="38100"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49869" y="1367920"/>
            <a:ext cx="3557187" cy="90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1"/>
          <p:cNvSpPr>
            <a:spLocks noGrp="1"/>
          </p:cNvSpPr>
          <p:nvPr>
            <p:ph type="title"/>
          </p:nvPr>
        </p:nvSpPr>
        <p:spPr>
          <a:xfrm>
            <a:off x="249869" y="363553"/>
            <a:ext cx="3557187" cy="682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855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Size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BE5"/>
          </a:solidFill>
          <a:ln w="38100">
            <a:noFill/>
          </a:ln>
        </p:spPr>
      </p:sp>
    </p:spTree>
    <p:extLst>
      <p:ext uri="{BB962C8B-B14F-4D97-AF65-F5344CB8AC3E}">
        <p14:creationId xmlns:p14="http://schemas.microsoft.com/office/powerpoint/2010/main" val="1607290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BE5"/>
          </a:solidFill>
          <a:ln w="38100">
            <a:noFill/>
          </a:ln>
        </p:spPr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74638" y="1627188"/>
            <a:ext cx="4297362" cy="9445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74638" y="624865"/>
            <a:ext cx="4297362" cy="412627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70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lide Top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2374605" y="331304"/>
            <a:ext cx="6769395" cy="3902766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97" y="271400"/>
            <a:ext cx="2014087" cy="1126214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0500" y="1497553"/>
            <a:ext cx="2014538" cy="1452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9144000" cy="67505"/>
          </a:xfrm>
          <a:prstGeom prst="rect">
            <a:avLst/>
          </a:prstGeom>
          <a:gradFill flip="none" rotWithShape="1">
            <a:gsLst>
              <a:gs pos="75000">
                <a:srgbClr val="D40E8C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45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5808453" y="271399"/>
            <a:ext cx="3335548" cy="4393953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97" y="271400"/>
            <a:ext cx="2014087" cy="1126214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0500" y="1497553"/>
            <a:ext cx="2014538" cy="1452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9144000" cy="67505"/>
          </a:xfrm>
          <a:prstGeom prst="rect">
            <a:avLst/>
          </a:prstGeom>
          <a:gradFill flip="none" rotWithShape="1">
            <a:gsLst>
              <a:gs pos="75000">
                <a:srgbClr val="D40E8C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2372266" y="271398"/>
            <a:ext cx="3338422" cy="4393953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144000" cy="67505"/>
          </a:xfrm>
          <a:prstGeom prst="rect">
            <a:avLst/>
          </a:prstGeom>
          <a:gradFill flip="none" rotWithShape="1">
            <a:gsLst>
              <a:gs pos="75000">
                <a:srgbClr val="D40E8C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5943600" y="271400"/>
            <a:ext cx="3200400" cy="2194560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90397" y="271400"/>
            <a:ext cx="2014087" cy="1126214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0500" y="1497553"/>
            <a:ext cx="2014538" cy="1452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5943600" y="2586947"/>
            <a:ext cx="3200400" cy="2194560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"/>
          <p:cNvSpPr>
            <a:spLocks noGrp="1"/>
          </p:cNvSpPr>
          <p:nvPr>
            <p:ph type="pic" sz="quarter" idx="20"/>
          </p:nvPr>
        </p:nvSpPr>
        <p:spPr>
          <a:xfrm>
            <a:off x="2636363" y="271400"/>
            <a:ext cx="3200400" cy="2194560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2636363" y="2586947"/>
            <a:ext cx="3200400" cy="2194560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9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6400800" cy="51435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640512" y="817563"/>
            <a:ext cx="2196189" cy="733425"/>
          </a:xfrm>
        </p:spPr>
        <p:txBody>
          <a:bodyPr/>
          <a:lstStyle/>
          <a:p>
            <a:r>
              <a:rPr lang="en-US"/>
              <a:t>Client Logo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640513" y="1679575"/>
            <a:ext cx="2196188" cy="1528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400801" y="4830417"/>
            <a:ext cx="2014329" cy="193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1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233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3356" y="4440837"/>
            <a:ext cx="519499" cy="607613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06960"/>
            <a:ext cx="9144002" cy="4183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 i="0" cap="all" baseline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Click to edit Category 1 text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0645" y="979507"/>
            <a:ext cx="7782711" cy="2923502"/>
          </a:xfrm>
        </p:spPr>
        <p:txBody>
          <a:bodyPr anchor="t">
            <a:normAutofit/>
          </a:bodyPr>
          <a:lstStyle>
            <a:lvl1pPr marL="0" indent="0" algn="ctr">
              <a:buNone/>
              <a:defRPr sz="3000" b="0" i="0">
                <a:solidFill>
                  <a:schemeClr val="accent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700">
                <a:solidFill>
                  <a:schemeClr val="accent2"/>
                </a:solidFill>
              </a:defRPr>
            </a:lvl2pPr>
            <a:lvl3pPr>
              <a:defRPr sz="2700">
                <a:solidFill>
                  <a:schemeClr val="accent2"/>
                </a:solidFill>
              </a:defRPr>
            </a:lvl3pPr>
            <a:lvl4pPr>
              <a:defRPr sz="2700">
                <a:solidFill>
                  <a:schemeClr val="accent2"/>
                </a:solidFill>
              </a:defRPr>
            </a:lvl4pPr>
            <a:lvl5pPr>
              <a:defRPr sz="2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page heading text</a:t>
            </a:r>
          </a:p>
        </p:txBody>
      </p:sp>
    </p:spTree>
    <p:extLst>
      <p:ext uri="{BB962C8B-B14F-4D97-AF65-F5344CB8AC3E}">
        <p14:creationId xmlns:p14="http://schemas.microsoft.com/office/powerpoint/2010/main" val="205683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797A7C"/>
              </a:solidFill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97025"/>
            <a:ext cx="9144000" cy="6209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0" i="0" baseline="0">
                <a:solidFill>
                  <a:schemeClr val="accent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700">
                <a:solidFill>
                  <a:schemeClr val="accent2"/>
                </a:solidFill>
              </a:defRPr>
            </a:lvl2pPr>
            <a:lvl3pPr>
              <a:defRPr sz="2700">
                <a:solidFill>
                  <a:schemeClr val="accent2"/>
                </a:solidFill>
              </a:defRPr>
            </a:lvl3pPr>
            <a:lvl4pPr>
              <a:defRPr sz="2700">
                <a:solidFill>
                  <a:schemeClr val="accent2"/>
                </a:solidFill>
              </a:defRPr>
            </a:lvl4pPr>
            <a:lvl5pPr>
              <a:defRPr sz="2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2117955"/>
            <a:ext cx="9144000" cy="685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 i="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2466" y="4210050"/>
            <a:ext cx="2430702" cy="561641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317090" y="4542503"/>
            <a:ext cx="5773994" cy="41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50" dirty="0">
                <a:solidFill>
                  <a:srgbClr val="797A7C"/>
                </a:solidFill>
                <a:latin typeface="Segoe UI" charset="0"/>
                <a:ea typeface="Segoe UI" charset="0"/>
                <a:cs typeface="Segoe UI" charset="0"/>
                <a:hlinkClick r:id="rId4"/>
              </a:rPr>
              <a:t>www.bluemetal.com</a:t>
            </a:r>
            <a:r>
              <a:rPr lang="en-US" sz="1050" dirty="0">
                <a:solidFill>
                  <a:srgbClr val="797A7C"/>
                </a:solidFill>
                <a:latin typeface="Segoe UI" charset="0"/>
                <a:ea typeface="Segoe UI" charset="0"/>
                <a:cs typeface="Segoe UI" charset="0"/>
              </a:rPr>
              <a:t>   |  (866) 252-0111</a:t>
            </a:r>
          </a:p>
        </p:txBody>
      </p:sp>
    </p:spTree>
    <p:extLst>
      <p:ext uri="{BB962C8B-B14F-4D97-AF65-F5344CB8AC3E}">
        <p14:creationId xmlns:p14="http://schemas.microsoft.com/office/powerpoint/2010/main" val="131780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9067" y="4682219"/>
            <a:ext cx="1276919" cy="381154"/>
          </a:xfrm>
          <a:prstGeom prst="rect">
            <a:avLst/>
          </a:prstGeom>
        </p:spPr>
      </p:pic>
      <p:pic>
        <p:nvPicPr>
          <p:cNvPr id="7" name="Picture 6" descr="BG_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" r="579" b="84991"/>
          <a:stretch/>
        </p:blipFill>
        <p:spPr>
          <a:xfrm>
            <a:off x="0" y="1"/>
            <a:ext cx="9141620" cy="77065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7219" cy="778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Content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042475"/>
            <a:ext cx="8227219" cy="354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6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7027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6" y="-16677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12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3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ECE89-C049-244D-A046-FBC63F193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" y="0"/>
            <a:ext cx="9142070" cy="48311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76E1F-E3BC-B644-88D4-4F48AFFD9424}"/>
              </a:ext>
            </a:extLst>
          </p:cNvPr>
          <p:cNvSpPr txBox="1"/>
          <p:nvPr userDrawn="1"/>
        </p:nvSpPr>
        <p:spPr>
          <a:xfrm>
            <a:off x="349113" y="478297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chemeClr val="bg1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4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95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0BFC65-DC03-7D46-AE26-4FF415B34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DA2D-1204-474E-92B3-159847244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27165D-581A-4744-95C6-2EE2E28C6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0AB829-1444-6749-87F7-2D45499B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9168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6" y="-16677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" y="-2824"/>
            <a:ext cx="9144000" cy="360356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4151504"/>
            <a:ext cx="9141805" cy="99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9939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D03731-7FC0-244B-B390-4A708677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72548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1"/>
            <a:ext cx="8502029" cy="56851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01987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" y="-2824"/>
            <a:ext cx="9144000" cy="360356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4151504"/>
            <a:ext cx="9141805" cy="99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op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144000" cy="67505"/>
          </a:xfrm>
          <a:prstGeom prst="rect">
            <a:avLst/>
          </a:prstGeom>
          <a:gradFill flip="none" rotWithShape="1">
            <a:gsLst>
              <a:gs pos="75000">
                <a:srgbClr val="D40E8C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0500" y="1114425"/>
            <a:ext cx="8715375" cy="2143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8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90500" y="1114686"/>
            <a:ext cx="8714840" cy="231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4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 userDrawn="1"/>
        </p:nvSpPr>
        <p:spPr>
          <a:xfrm>
            <a:off x="3219681" y="4816532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0">
                <a:solidFill>
                  <a:srgbClr val="726963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0" baseline="0">
                <a:solidFill>
                  <a:srgbClr val="726963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0" kern="1200">
                <a:solidFill>
                  <a:srgbClr val="726963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0" baseline="0">
                <a:solidFill>
                  <a:srgbClr val="726963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0">
              <a:solidFill>
                <a:srgbClr val="726963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785755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26963"/>
                </a:solidFill>
                <a:latin typeface="Verdana"/>
                <a:cs typeface="Verdana"/>
              </a:rPr>
              <a:t>‹#›</a:t>
            </a:fld>
            <a:endParaRPr lang="en-US" sz="1000" err="1">
              <a:solidFill>
                <a:srgbClr val="726963"/>
              </a:solidFill>
              <a:latin typeface="Verdana"/>
              <a:cs typeface="Verdana"/>
            </a:endParaRP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90397" y="185135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178228" y="951461"/>
            <a:ext cx="8714944" cy="1720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9" y="4522837"/>
            <a:ext cx="1689564" cy="5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4" r:id="rId2"/>
    <p:sldLayoutId id="2147483683" r:id="rId3"/>
    <p:sldLayoutId id="2147483686" r:id="rId4"/>
    <p:sldLayoutId id="2147483685" r:id="rId5"/>
    <p:sldLayoutId id="2147483682" r:id="rId6"/>
    <p:sldLayoutId id="2147483680" r:id="rId7"/>
    <p:sldLayoutId id="2147483699" r:id="rId8"/>
    <p:sldLayoutId id="2147483677" r:id="rId9"/>
    <p:sldLayoutId id="2147483698" r:id="rId10"/>
    <p:sldLayoutId id="2147483690" r:id="rId11"/>
    <p:sldLayoutId id="2147483691" r:id="rId12"/>
    <p:sldLayoutId id="2147483692" r:id="rId13"/>
    <p:sldLayoutId id="2147483693" r:id="rId14"/>
    <p:sldLayoutId id="2147483701" r:id="rId15"/>
    <p:sldLayoutId id="2147483704" r:id="rId16"/>
    <p:sldLayoutId id="2147483705" r:id="rId17"/>
    <p:sldLayoutId id="2147483710" r:id="rId18"/>
    <p:sldLayoutId id="2147483709" r:id="rId19"/>
    <p:sldLayoutId id="2147483712" r:id="rId20"/>
    <p:sldLayoutId id="2147483714" r:id="rId21"/>
    <p:sldLayoutId id="2147483715" r:id="rId22"/>
    <p:sldLayoutId id="2147483717" r:id="rId23"/>
    <p:sldLayoutId id="2147483718" r:id="rId24"/>
    <p:sldLayoutId id="2147483726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55474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753232"/>
            <a:ext cx="9144000" cy="390268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34" y="148009"/>
            <a:ext cx="1082482" cy="44438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593" y="4693240"/>
            <a:ext cx="1591056" cy="49377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364406" y="-500472"/>
            <a:ext cx="357052" cy="35705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87858" y="-500472"/>
            <a:ext cx="357052" cy="357052"/>
          </a:xfrm>
          <a:prstGeom prst="rect">
            <a:avLst/>
          </a:prstGeom>
          <a:solidFill>
            <a:srgbClr val="ED1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411310" y="-500472"/>
            <a:ext cx="357052" cy="35705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934762" y="-500472"/>
            <a:ext cx="357052" cy="35705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458214" y="-500472"/>
            <a:ext cx="357052" cy="35705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981666" y="-500472"/>
            <a:ext cx="357052" cy="357052"/>
          </a:xfrm>
          <a:prstGeom prst="rect">
            <a:avLst/>
          </a:prstGeom>
          <a:solidFill>
            <a:srgbClr val="55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05118" y="-500472"/>
            <a:ext cx="357052" cy="357052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028570" y="-500472"/>
            <a:ext cx="357052" cy="357052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552022" y="-500472"/>
            <a:ext cx="357052" cy="35705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075474" y="-500472"/>
            <a:ext cx="357052" cy="357052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598924" y="-500472"/>
            <a:ext cx="357052" cy="357052"/>
          </a:xfrm>
          <a:prstGeom prst="rect">
            <a:avLst/>
          </a:prstGeom>
          <a:solidFill>
            <a:srgbClr val="57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7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Wolfset/PresentationSlidedeck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Wolfset/PresentationSlideck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ranitestateusersgroupsorg.wordpress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beth.wolfset@insight.com" TargetMode="External"/><Relationship Id="rId7" Type="http://schemas.openxmlformats.org/officeDocument/2006/relationships/hyperlink" Target="mailto:marcelyn.Christy@gmail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mailto:christy.marcelyn@insight.com" TargetMode="External"/><Relationship Id="rId5" Type="http://schemas.openxmlformats.org/officeDocument/2006/relationships/hyperlink" Target="https://github.com/BSWolfset/PresentationSlidedecks" TargetMode="External"/><Relationship Id="rId4" Type="http://schemas.openxmlformats.org/officeDocument/2006/relationships/hyperlink" Target="mailto:bswolfset@gmail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scraping.pro/where-nosql-practically-used/" TargetMode="External"/><Relationship Id="rId13" Type="http://schemas.openxmlformats.org/officeDocument/2006/relationships/hyperlink" Target="https://github.com/BSWolfset/PresentationSlidedecks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s://medium.com/@pepekamel/sql-vs-nosql-optimal-uses-b722475ec704" TargetMode="External"/><Relationship Id="rId12" Type="http://schemas.openxmlformats.org/officeDocument/2006/relationships/hyperlink" Target="https://github.com/AzureCosmosDB/scenario-based-lab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searchdatamanagement.techtarget.com/definition/NoSQL-Not-Only-SQL" TargetMode="External"/><Relationship Id="rId11" Type="http://schemas.openxmlformats.org/officeDocument/2006/relationships/hyperlink" Target="https://cosmosdb.github.io/labs/" TargetMode="External"/><Relationship Id="rId5" Type="http://schemas.openxmlformats.org/officeDocument/2006/relationships/hyperlink" Target="https://www.3pillarglobal.com/insights/exploring-the-different-types-of-nosql-databases" TargetMode="External"/><Relationship Id="rId10" Type="http://schemas.openxmlformats.org/officeDocument/2006/relationships/hyperlink" Target="https://www.dezyre.com/article/nosql-vs-sql-4-reasons-why-nosql-is-better-for-big-data-applications/86" TargetMode="External"/><Relationship Id="rId4" Type="http://schemas.openxmlformats.org/officeDocument/2006/relationships/hyperlink" Target="https://www.cl.cam.ac.uk/~fms27/db/tr-98-2.pdf" TargetMode="External"/><Relationship Id="rId9" Type="http://schemas.openxmlformats.org/officeDocument/2006/relationships/hyperlink" Target="https://www.slideshare.net/Dataversity/nosql-now-nosql-architecture-patterns-2358917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Design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DB: No Mystery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Beth Wolfset, Senior Data Architect</a:t>
            </a:r>
          </a:p>
          <a:p>
            <a:r>
              <a:rPr lang="en-US" dirty="0"/>
              <a:t>Christy Marcelyn, Data Engineer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3246" y="4660223"/>
            <a:ext cx="3127096" cy="536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0" kern="12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Email:	Beth.Wolfset@insight.com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	bswolfset@gmail.com 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3080" y="4355417"/>
            <a:ext cx="40609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" action="ppaction://noaction"/>
              </a:rPr>
              <a:t>https</a:t>
            </a:r>
            <a:r>
              <a:rPr lang="en-US" dirty="0">
                <a:hlinkClick r:id="rId3"/>
              </a:rPr>
              <a:t>://github.com/BSWolfset/PresentationSlidedecks</a:t>
            </a:r>
            <a:endParaRPr lang="en-US" dirty="0"/>
          </a:p>
        </p:txBody>
      </p:sp>
      <p:sp>
        <p:nvSpPr>
          <p:cNvPr id="6" name="Title Primer"/>
          <p:cNvSpPr txBox="1">
            <a:spLocks/>
          </p:cNvSpPr>
          <p:nvPr/>
        </p:nvSpPr>
        <p:spPr>
          <a:xfrm>
            <a:off x="46908" y="3740612"/>
            <a:ext cx="9010186" cy="7014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2995402-3F51-4171-A593-06B1E289B382}"/>
              </a:ext>
            </a:extLst>
          </p:cNvPr>
          <p:cNvSpPr txBox="1">
            <a:spLocks/>
          </p:cNvSpPr>
          <p:nvPr/>
        </p:nvSpPr>
        <p:spPr>
          <a:xfrm>
            <a:off x="3059543" y="4660223"/>
            <a:ext cx="3127096" cy="536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0" kern="12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Christy.Marcelyn@insight.com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Marcelyn.Christy@gmail.com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3055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NoSQL Family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715195"/>
            <a:ext cx="7917180" cy="38785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5097" y="4436687"/>
            <a:ext cx="591995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https://searchdatamanagement.techtarget.com/definition/NoSQL-Not-Only-SQL</a:t>
            </a:r>
          </a:p>
        </p:txBody>
      </p:sp>
    </p:spTree>
    <p:extLst>
      <p:ext uri="{BB962C8B-B14F-4D97-AF65-F5344CB8AC3E}">
        <p14:creationId xmlns:p14="http://schemas.microsoft.com/office/powerpoint/2010/main" val="256751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3074" name="Picture 2" descr="https://cdn-images-1.medium.com/max/1600/0*GQE0-Nd5BYBp9G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86" y="109583"/>
            <a:ext cx="6891814" cy="46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02080" y="4428575"/>
            <a:ext cx="59512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</a:rPr>
              <a:t>https://medium.com/@pepekamel/sql-vs-nosql-optimal-uses-b722475ec704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37101FF-07AB-4B57-8CDD-C31E6FC7ED6A}"/>
              </a:ext>
            </a:extLst>
          </p:cNvPr>
          <p:cNvSpPr/>
          <p:nvPr/>
        </p:nvSpPr>
        <p:spPr>
          <a:xfrm>
            <a:off x="6585255" y="2258363"/>
            <a:ext cx="685800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SQL API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36B27D72-5F7C-414C-8089-7CFCDB15FE90}"/>
              </a:ext>
            </a:extLst>
          </p:cNvPr>
          <p:cNvSpPr/>
          <p:nvPr/>
        </p:nvSpPr>
        <p:spPr>
          <a:xfrm>
            <a:off x="4940605" y="826511"/>
            <a:ext cx="685800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Table API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C0BF8D06-A012-46E4-95B6-511B71B6228F}"/>
              </a:ext>
            </a:extLst>
          </p:cNvPr>
          <p:cNvSpPr/>
          <p:nvPr/>
        </p:nvSpPr>
        <p:spPr>
          <a:xfrm>
            <a:off x="8240065" y="1206152"/>
            <a:ext cx="982980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Cassandra API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26B4C0F-9E2E-44FB-BA65-EDB2D270EB40}"/>
              </a:ext>
            </a:extLst>
          </p:cNvPr>
          <p:cNvSpPr/>
          <p:nvPr/>
        </p:nvSpPr>
        <p:spPr>
          <a:xfrm>
            <a:off x="4839157" y="3742775"/>
            <a:ext cx="888695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Gremlin API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12C062C-15CE-4CE9-976D-EA55AB3DFFF4}"/>
              </a:ext>
            </a:extLst>
          </p:cNvPr>
          <p:cNvSpPr/>
          <p:nvPr/>
        </p:nvSpPr>
        <p:spPr>
          <a:xfrm>
            <a:off x="8328660" y="2993949"/>
            <a:ext cx="805791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MongoDB API</a:t>
            </a:r>
          </a:p>
        </p:txBody>
      </p:sp>
    </p:spTree>
    <p:extLst>
      <p:ext uri="{BB962C8B-B14F-4D97-AF65-F5344CB8AC3E}">
        <p14:creationId xmlns:p14="http://schemas.microsoft.com/office/powerpoint/2010/main" val="7944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236" y="95791"/>
            <a:ext cx="8714943" cy="682400"/>
          </a:xfrm>
        </p:spPr>
        <p:txBody>
          <a:bodyPr/>
          <a:lstStyle/>
          <a:p>
            <a:r>
              <a:rPr lang="en-US" dirty="0"/>
              <a:t>Graph Database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32127" y="652934"/>
            <a:ext cx="4445613" cy="183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Emphasize node/vertex and edges</a:t>
            </a:r>
          </a:p>
          <a:p>
            <a:r>
              <a:rPr lang="en-US" sz="1800" dirty="0"/>
              <a:t>Both can have properties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863383" y="668681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Social networking</a:t>
            </a:r>
          </a:p>
          <a:p>
            <a:r>
              <a:rPr lang="en-US" sz="1800" dirty="0"/>
              <a:t>Access control</a:t>
            </a:r>
          </a:p>
          <a:p>
            <a:r>
              <a:rPr lang="en-US" sz="1800" dirty="0"/>
              <a:t>Geospatial applications</a:t>
            </a:r>
          </a:p>
          <a:p>
            <a:r>
              <a:rPr lang="en-US" sz="1800" dirty="0"/>
              <a:t>Recommendation engines</a:t>
            </a:r>
          </a:p>
          <a:p>
            <a:endParaRPr lang="en-US" sz="18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863383" y="2522311"/>
            <a:ext cx="4041957" cy="2046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API: </a:t>
            </a:r>
            <a:r>
              <a:rPr lang="en-US" sz="1800" dirty="0"/>
              <a:t>Gremlin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Pros:</a:t>
            </a:r>
          </a:p>
          <a:p>
            <a:r>
              <a:rPr lang="en-US" sz="1800" dirty="0"/>
              <a:t>Allows tracking of relationships</a:t>
            </a:r>
          </a:p>
          <a:p>
            <a:r>
              <a:rPr lang="en-US" sz="1800" dirty="0"/>
              <a:t>Flexible, Fast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Cons:</a:t>
            </a:r>
          </a:p>
          <a:p>
            <a:r>
              <a:rPr lang="en-US" sz="1800" dirty="0"/>
              <a:t>Not good a storing a lot of data 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08660" y="2122105"/>
            <a:ext cx="2820311" cy="1940291"/>
            <a:chOff x="487680" y="2314256"/>
            <a:chExt cx="2820311" cy="1940291"/>
          </a:xfrm>
        </p:grpSpPr>
        <p:sp>
          <p:nvSpPr>
            <p:cNvPr id="13" name="Oval 12"/>
            <p:cNvSpPr/>
            <p:nvPr/>
          </p:nvSpPr>
          <p:spPr>
            <a:xfrm>
              <a:off x="487680" y="2438400"/>
              <a:ext cx="632460" cy="426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/>
                <a:t>Beth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675531" y="2314256"/>
              <a:ext cx="632460" cy="426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Jim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1798024" y="3107895"/>
              <a:ext cx="632460" cy="426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/>
                <a:t>Mary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87680" y="3827827"/>
              <a:ext cx="632460" cy="426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" rIns="36576" rtlCol="0" anchor="ctr"/>
            <a:lstStyle/>
            <a:p>
              <a:pPr algn="ctr"/>
              <a:r>
                <a:rPr lang="en-US" sz="1200" dirty="0"/>
                <a:t>Adam</a:t>
              </a:r>
            </a:p>
          </p:txBody>
        </p:sp>
        <p:cxnSp>
          <p:nvCxnSpPr>
            <p:cNvPr id="20" name="Straight Connector 19"/>
            <p:cNvCxnSpPr>
              <a:stCxn id="13" idx="7"/>
              <a:endCxn id="14" idx="2"/>
            </p:cNvCxnSpPr>
            <p:nvPr/>
          </p:nvCxnSpPr>
          <p:spPr>
            <a:xfrm rot="16200000" flipH="1">
              <a:off x="1838162" y="1690248"/>
              <a:ext cx="26724" cy="1648013"/>
            </a:xfrm>
            <a:prstGeom prst="curvedConnector4">
              <a:avLst>
                <a:gd name="adj1" fmla="val -855411"/>
                <a:gd name="adj2" fmla="val 10552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9"/>
            <p:cNvCxnSpPr/>
            <p:nvPr/>
          </p:nvCxnSpPr>
          <p:spPr>
            <a:xfrm rot="5400000" flipH="1" flipV="1">
              <a:off x="1886445" y="1758907"/>
              <a:ext cx="26724" cy="1648013"/>
            </a:xfrm>
            <a:prstGeom prst="curvedConnector4">
              <a:avLst>
                <a:gd name="adj1" fmla="val -855411"/>
                <a:gd name="adj2" fmla="val 10598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9"/>
            <p:cNvCxnSpPr>
              <a:endCxn id="15" idx="5"/>
            </p:cNvCxnSpPr>
            <p:nvPr/>
          </p:nvCxnSpPr>
          <p:spPr>
            <a:xfrm flipV="1">
              <a:off x="1027518" y="3472123"/>
              <a:ext cx="1310344" cy="540647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9"/>
            <p:cNvCxnSpPr/>
            <p:nvPr/>
          </p:nvCxnSpPr>
          <p:spPr>
            <a:xfrm flipV="1">
              <a:off x="1917042" y="2618069"/>
              <a:ext cx="1310344" cy="540647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9"/>
            <p:cNvCxnSpPr/>
            <p:nvPr/>
          </p:nvCxnSpPr>
          <p:spPr>
            <a:xfrm flipV="1">
              <a:off x="826635" y="3333872"/>
              <a:ext cx="1002476" cy="506574"/>
            </a:xfrm>
            <a:prstGeom prst="curvedConnector3">
              <a:avLst>
                <a:gd name="adj1" fmla="val 1883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19"/>
            <p:cNvCxnSpPr>
              <a:endCxn id="13" idx="2"/>
            </p:cNvCxnSpPr>
            <p:nvPr/>
          </p:nvCxnSpPr>
          <p:spPr>
            <a:xfrm rot="16200000" flipV="1">
              <a:off x="-82805" y="3222245"/>
              <a:ext cx="1266790" cy="125819"/>
            </a:xfrm>
            <a:prstGeom prst="curvedConnector4">
              <a:avLst>
                <a:gd name="adj1" fmla="val 1277"/>
                <a:gd name="adj2" fmla="val 28169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http://assets.neo4j.org/img/propertygraph/graphdb-g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74" y="1664695"/>
            <a:ext cx="26955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2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Database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2607" y="985943"/>
            <a:ext cx="3876675" cy="183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Key-Value pairs stored in hash table by key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693920" y="947843"/>
            <a:ext cx="3557187" cy="1499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Clickstream data</a:t>
            </a:r>
          </a:p>
          <a:p>
            <a:r>
              <a:rPr lang="en-US" sz="1800" dirty="0"/>
              <a:t>Application Logs</a:t>
            </a:r>
          </a:p>
          <a:p>
            <a:r>
              <a:rPr lang="en-US" sz="1800" dirty="0"/>
              <a:t>Session Information</a:t>
            </a:r>
          </a:p>
          <a:p>
            <a:endParaRPr lang="en-US" sz="18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693920" y="3820663"/>
            <a:ext cx="3876675" cy="1036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</a:t>
            </a:r>
            <a:r>
              <a:rPr lang="en-US" sz="1800" dirty="0"/>
              <a:t>:</a:t>
            </a:r>
          </a:p>
          <a:p>
            <a:r>
              <a:rPr lang="en-US" sz="1800" dirty="0"/>
              <a:t>May be difficult to keep logical keys unique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4693920" y="2787008"/>
            <a:ext cx="3876675" cy="1071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</a:t>
            </a:r>
            <a:r>
              <a:rPr lang="en-US" sz="1800" dirty="0"/>
              <a:t>:</a:t>
            </a:r>
          </a:p>
          <a:p>
            <a:r>
              <a:rPr lang="en-US" sz="1800" dirty="0"/>
              <a:t>Easy to get started</a:t>
            </a:r>
          </a:p>
          <a:p>
            <a:r>
              <a:rPr lang="en-US" sz="1800" dirty="0"/>
              <a:t>Excellent performance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693920" y="2395190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API: </a:t>
            </a:r>
            <a:r>
              <a:rPr lang="en-US" sz="1800" dirty="0"/>
              <a:t>Table, ETCD</a:t>
            </a:r>
          </a:p>
          <a:p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C311A2-A95A-4CD1-A899-3C16A156F427}"/>
              </a:ext>
            </a:extLst>
          </p:cNvPr>
          <p:cNvSpPr/>
          <p:nvPr/>
        </p:nvSpPr>
        <p:spPr>
          <a:xfrm>
            <a:off x="647700" y="1937990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Name1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9C7132-0747-439E-8AC5-308DD01157ED}"/>
              </a:ext>
            </a:extLst>
          </p:cNvPr>
          <p:cNvSpPr/>
          <p:nvPr/>
        </p:nvSpPr>
        <p:spPr>
          <a:xfrm>
            <a:off x="647700" y="2517110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Name2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2DF7D7-6A87-4431-A7F9-AA0C2489DD4E}"/>
              </a:ext>
            </a:extLst>
          </p:cNvPr>
          <p:cNvSpPr/>
          <p:nvPr/>
        </p:nvSpPr>
        <p:spPr>
          <a:xfrm>
            <a:off x="647700" y="3073370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Name3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C3F59-D477-4F2D-8749-1A171818C944}"/>
              </a:ext>
            </a:extLst>
          </p:cNvPr>
          <p:cNvSpPr/>
          <p:nvPr/>
        </p:nvSpPr>
        <p:spPr>
          <a:xfrm>
            <a:off x="1987242" y="1937990"/>
            <a:ext cx="9144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</a:t>
            </a:r>
            <a:r>
              <a:rPr lang="en-US" sz="1100" dirty="0">
                <a:solidFill>
                  <a:schemeClr val="tx1"/>
                </a:solidFill>
              </a:rPr>
              <a:t> Beth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63DE38-2F48-4066-9F0B-410A43EFEFF6}"/>
              </a:ext>
            </a:extLst>
          </p:cNvPr>
          <p:cNvSpPr/>
          <p:nvPr/>
        </p:nvSpPr>
        <p:spPr>
          <a:xfrm>
            <a:off x="1987242" y="2517110"/>
            <a:ext cx="9144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</a:t>
            </a:r>
            <a:r>
              <a:rPr lang="en-US" sz="1100" dirty="0">
                <a:solidFill>
                  <a:schemeClr val="tx1"/>
                </a:solidFill>
              </a:rPr>
              <a:t> Jim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C67FD0-78C6-4031-A4C9-A35DAD92CA30}"/>
              </a:ext>
            </a:extLst>
          </p:cNvPr>
          <p:cNvSpPr/>
          <p:nvPr/>
        </p:nvSpPr>
        <p:spPr>
          <a:xfrm>
            <a:off x="1987242" y="3073370"/>
            <a:ext cx="9144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 </a:t>
            </a:r>
            <a:r>
              <a:rPr lang="en-US" sz="1100" dirty="0">
                <a:solidFill>
                  <a:schemeClr val="tx1"/>
                </a:solidFill>
              </a:rPr>
              <a:t>Adam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6334E4-E81C-4882-BFC1-7E128AACC14F}"/>
              </a:ext>
            </a:extLst>
          </p:cNvPr>
          <p:cNvCxnSpPr>
            <a:cxnSpLocks/>
          </p:cNvCxnSpPr>
          <p:nvPr/>
        </p:nvCxnSpPr>
        <p:spPr>
          <a:xfrm>
            <a:off x="1546860" y="2202978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FA7D34-59CE-4F27-B4C5-41F006A203DF}"/>
              </a:ext>
            </a:extLst>
          </p:cNvPr>
          <p:cNvCxnSpPr>
            <a:cxnSpLocks/>
          </p:cNvCxnSpPr>
          <p:nvPr/>
        </p:nvCxnSpPr>
        <p:spPr>
          <a:xfrm>
            <a:off x="1546860" y="2782098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8A433C-DE60-42EF-838B-7A921C77F2DE}"/>
              </a:ext>
            </a:extLst>
          </p:cNvPr>
          <p:cNvCxnSpPr>
            <a:cxnSpLocks/>
          </p:cNvCxnSpPr>
          <p:nvPr/>
        </p:nvCxnSpPr>
        <p:spPr>
          <a:xfrm>
            <a:off x="1546860" y="3338358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9525C86-25BD-4304-8D5F-790939C51121}"/>
              </a:ext>
            </a:extLst>
          </p:cNvPr>
          <p:cNvSpPr/>
          <p:nvPr/>
        </p:nvSpPr>
        <p:spPr>
          <a:xfrm>
            <a:off x="647700" y="3666018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Repo1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4CC88-B34A-4E9A-95DE-3485C5769B7D}"/>
              </a:ext>
            </a:extLst>
          </p:cNvPr>
          <p:cNvSpPr/>
          <p:nvPr/>
        </p:nvSpPr>
        <p:spPr>
          <a:xfrm>
            <a:off x="1987242" y="3666018"/>
            <a:ext cx="9144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BSWolfset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E43BE5-CAFF-4CDF-BEB1-89D228AC9A56}"/>
              </a:ext>
            </a:extLst>
          </p:cNvPr>
          <p:cNvCxnSpPr>
            <a:cxnSpLocks/>
          </p:cNvCxnSpPr>
          <p:nvPr/>
        </p:nvCxnSpPr>
        <p:spPr>
          <a:xfrm>
            <a:off x="1546860" y="3931006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B58C7-6D60-46D8-AC64-C0407831E295}"/>
              </a:ext>
            </a:extLst>
          </p:cNvPr>
          <p:cNvSpPr/>
          <p:nvPr/>
        </p:nvSpPr>
        <p:spPr>
          <a:xfrm>
            <a:off x="647700" y="4264954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Blog2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E7B1E4-8100-4278-A0FC-2CA2E0037516}"/>
              </a:ext>
            </a:extLst>
          </p:cNvPr>
          <p:cNvSpPr/>
          <p:nvPr/>
        </p:nvSpPr>
        <p:spPr>
          <a:xfrm>
            <a:off x="1987241" y="4264954"/>
            <a:ext cx="1124603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GraniteStateHacker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8DFB73-51D8-4659-B017-2DC6AA1F614B}"/>
              </a:ext>
            </a:extLst>
          </p:cNvPr>
          <p:cNvCxnSpPr>
            <a:cxnSpLocks/>
          </p:cNvCxnSpPr>
          <p:nvPr/>
        </p:nvCxnSpPr>
        <p:spPr>
          <a:xfrm>
            <a:off x="1546860" y="4529942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82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Store Database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2607" y="839134"/>
            <a:ext cx="4561736" cy="183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Similar to key-value store where value has structure (document)</a:t>
            </a:r>
          </a:p>
          <a:p>
            <a:r>
              <a:rPr lang="en-US" sz="1800" dirty="0"/>
              <a:t>Document frequently stored as  JSON Structure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084363" y="839134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Content management</a:t>
            </a:r>
          </a:p>
          <a:p>
            <a:endParaRPr lang="en-US" sz="18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084363" y="3573258"/>
            <a:ext cx="3876675" cy="1079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</a:t>
            </a:r>
            <a:r>
              <a:rPr lang="en-US" sz="1800" dirty="0"/>
              <a:t>:</a:t>
            </a:r>
          </a:p>
          <a:p>
            <a:r>
              <a:rPr lang="en-US" sz="1800" dirty="0"/>
              <a:t>Difficult to maintain data integrity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084363" y="2588986"/>
            <a:ext cx="3876675" cy="1103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</a:t>
            </a:r>
            <a:r>
              <a:rPr lang="en-US" sz="1800" dirty="0"/>
              <a:t>:</a:t>
            </a:r>
          </a:p>
          <a:p>
            <a:r>
              <a:rPr lang="en-US" sz="1800" dirty="0"/>
              <a:t>Easy to add new fields to document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084363" y="1801690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</a:t>
            </a:r>
            <a:r>
              <a:rPr lang="en-US" sz="1800" dirty="0"/>
              <a:t>: MongoDB</a:t>
            </a:r>
          </a:p>
          <a:p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A5F468-2F16-4A84-A703-138D9F978C05}"/>
              </a:ext>
            </a:extLst>
          </p:cNvPr>
          <p:cNvSpPr/>
          <p:nvPr/>
        </p:nvSpPr>
        <p:spPr>
          <a:xfrm>
            <a:off x="179070" y="2331720"/>
            <a:ext cx="1097280" cy="731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u="sng" dirty="0">
                <a:solidFill>
                  <a:schemeClr val="tx1"/>
                </a:solidFill>
              </a:rPr>
              <a:t>Document 1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Beth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Age:  </a:t>
            </a:r>
            <a:r>
              <a:rPr lang="en-US" sz="1100" dirty="0">
                <a:solidFill>
                  <a:schemeClr val="tx1"/>
                </a:solidFill>
              </a:rPr>
              <a:t>44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Repo: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BSWolfset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C85681-20D1-4FDF-92DF-AC67F32140F2}"/>
              </a:ext>
            </a:extLst>
          </p:cNvPr>
          <p:cNvSpPr/>
          <p:nvPr/>
        </p:nvSpPr>
        <p:spPr>
          <a:xfrm>
            <a:off x="209550" y="4135400"/>
            <a:ext cx="3524250" cy="529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Repo: </a:t>
            </a:r>
            <a:r>
              <a:rPr lang="en-US" sz="1100" dirty="0" err="1">
                <a:solidFill>
                  <a:schemeClr val="tx1"/>
                </a:solidFill>
              </a:rPr>
              <a:t>BSWolfset</a:t>
            </a:r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URL: </a:t>
            </a:r>
            <a:r>
              <a:rPr lang="en-US" sz="1100" dirty="0">
                <a:hlinkClick r:id="rId3"/>
              </a:rPr>
              <a:t>https://github.com/BSWolfset/PresentationSlidecks</a:t>
            </a:r>
            <a:endParaRPr lang="en-US" sz="1100" dirty="0"/>
          </a:p>
          <a:p>
            <a:r>
              <a:rPr lang="en-US" sz="1100" b="1" dirty="0">
                <a:solidFill>
                  <a:schemeClr val="tx1"/>
                </a:solidFill>
              </a:rPr>
              <a:t>File:</a:t>
            </a:r>
            <a:r>
              <a:rPr lang="en-US" sz="1100" dirty="0">
                <a:solidFill>
                  <a:schemeClr val="tx1"/>
                </a:solidFill>
              </a:rPr>
              <a:t> CosmosDB_NoMystery_201912.pptx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2668A0-C0B2-408F-BEE8-2A277F6902D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27710" y="3063240"/>
            <a:ext cx="0" cy="1072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A5A376-3872-4851-A708-29118D549072}"/>
              </a:ext>
            </a:extLst>
          </p:cNvPr>
          <p:cNvSpPr/>
          <p:nvPr/>
        </p:nvSpPr>
        <p:spPr>
          <a:xfrm>
            <a:off x="1551682" y="2331720"/>
            <a:ext cx="1495087" cy="8463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100" b="1" u="sng" dirty="0">
                <a:solidFill>
                  <a:schemeClr val="tx1"/>
                </a:solidFill>
              </a:rPr>
              <a:t>Document 2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Jim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Age: </a:t>
            </a:r>
            <a:r>
              <a:rPr lang="en-US" sz="1100" dirty="0">
                <a:solidFill>
                  <a:schemeClr val="tx1"/>
                </a:solidFill>
              </a:rPr>
              <a:t> 39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Blog: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GraniteStateHacker</a:t>
            </a:r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0F0CA-ADE5-4263-B46E-4BE81483600E}"/>
              </a:ext>
            </a:extLst>
          </p:cNvPr>
          <p:cNvSpPr/>
          <p:nvPr/>
        </p:nvSpPr>
        <p:spPr>
          <a:xfrm>
            <a:off x="3346921" y="2324636"/>
            <a:ext cx="1097280" cy="677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100" b="1" u="sng" dirty="0">
                <a:solidFill>
                  <a:schemeClr val="tx1"/>
                </a:solidFill>
              </a:rPr>
              <a:t>Document 3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Adam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Age: </a:t>
            </a:r>
            <a:r>
              <a:rPr lang="en-US" sz="1100" dirty="0">
                <a:solidFill>
                  <a:schemeClr val="tx1"/>
                </a:solidFill>
              </a:rPr>
              <a:t> 26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7BB115-6BC2-4FB1-994A-06C150B982B7}"/>
              </a:ext>
            </a:extLst>
          </p:cNvPr>
          <p:cNvSpPr/>
          <p:nvPr/>
        </p:nvSpPr>
        <p:spPr>
          <a:xfrm>
            <a:off x="1582162" y="3517120"/>
            <a:ext cx="3326735" cy="529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Blog: </a:t>
            </a:r>
            <a:r>
              <a:rPr lang="en-US" sz="1100" dirty="0" err="1">
                <a:solidFill>
                  <a:schemeClr val="tx1"/>
                </a:solidFill>
              </a:rPr>
              <a:t>GrantiteStateHacker</a:t>
            </a:r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URL: </a:t>
            </a:r>
            <a:r>
              <a:rPr lang="en-US" sz="1100" dirty="0">
                <a:hlinkClick r:id="rId4"/>
              </a:rPr>
              <a:t>https://granitestateusersgroupsorg.wordpress.com/</a:t>
            </a:r>
            <a:endParaRPr lang="en-US" sz="11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F0AD16-7E90-4FEC-91CB-5637FA6C2B7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295416" y="3178106"/>
            <a:ext cx="3810" cy="3390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8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9F556C-7BC0-4CED-B66C-284644F0CDCC}"/>
              </a:ext>
            </a:extLst>
          </p:cNvPr>
          <p:cNvSpPr/>
          <p:nvPr/>
        </p:nvSpPr>
        <p:spPr>
          <a:xfrm>
            <a:off x="207822" y="2222255"/>
            <a:ext cx="3670742" cy="6989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ID =</a:t>
            </a:r>
            <a:r>
              <a:rPr lang="en-US" sz="11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Store Database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2607" y="1014394"/>
            <a:ext cx="3876675" cy="183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Data stored in columns and cells rather than tables and rows</a:t>
            </a:r>
          </a:p>
          <a:p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825559" y="1014394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Searching applications</a:t>
            </a:r>
          </a:p>
          <a:p>
            <a:endParaRPr lang="en-US" sz="18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825559" y="3668899"/>
            <a:ext cx="3876675" cy="1154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</a:t>
            </a:r>
            <a:r>
              <a:rPr lang="en-US" sz="1800" dirty="0"/>
              <a:t>:</a:t>
            </a:r>
          </a:p>
          <a:p>
            <a:r>
              <a:rPr lang="en-US" sz="1800" dirty="0"/>
              <a:t>Single record is distributed and harder to build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4825559" y="2638986"/>
            <a:ext cx="4214269" cy="1009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</a:t>
            </a:r>
            <a:r>
              <a:rPr lang="en-US" sz="1800" dirty="0"/>
              <a:t>:</a:t>
            </a:r>
          </a:p>
          <a:p>
            <a:r>
              <a:rPr lang="en-US" sz="1800" dirty="0"/>
              <a:t>Fast search on columns of data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4825559" y="1864790"/>
            <a:ext cx="4318441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</a:t>
            </a:r>
            <a:r>
              <a:rPr lang="en-US" sz="1800" dirty="0"/>
              <a:t>: Cassandra</a:t>
            </a:r>
          </a:p>
          <a:p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C26680-64FA-4ECB-BF19-6122161FDC08}"/>
              </a:ext>
            </a:extLst>
          </p:cNvPr>
          <p:cNvSpPr/>
          <p:nvPr/>
        </p:nvSpPr>
        <p:spPr>
          <a:xfrm>
            <a:off x="965931" y="2343150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Beth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16BCDB-32CA-4938-9FE1-A6D54E9D3B8A}"/>
              </a:ext>
            </a:extLst>
          </p:cNvPr>
          <p:cNvSpPr/>
          <p:nvPr/>
        </p:nvSpPr>
        <p:spPr>
          <a:xfrm>
            <a:off x="1753751" y="2343150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Age: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4160A9-2457-4C50-96BF-5F698F73B1AB}"/>
              </a:ext>
            </a:extLst>
          </p:cNvPr>
          <p:cNvSpPr/>
          <p:nvPr/>
        </p:nvSpPr>
        <p:spPr>
          <a:xfrm>
            <a:off x="2541571" y="2357699"/>
            <a:ext cx="640080" cy="428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Repo: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 err="1">
                <a:solidFill>
                  <a:schemeClr val="tx1"/>
                </a:solidFill>
              </a:rPr>
              <a:t>BSWolfset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87684E-32BD-4930-B168-BECD0F38BF13}"/>
              </a:ext>
            </a:extLst>
          </p:cNvPr>
          <p:cNvSpPr/>
          <p:nvPr/>
        </p:nvSpPr>
        <p:spPr>
          <a:xfrm>
            <a:off x="200186" y="3044567"/>
            <a:ext cx="3670742" cy="6989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ID =</a:t>
            </a:r>
            <a:r>
              <a:rPr lang="en-US" sz="1100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1F2B7E-2079-4A04-A05F-EFC3FC215DDF}"/>
              </a:ext>
            </a:extLst>
          </p:cNvPr>
          <p:cNvSpPr/>
          <p:nvPr/>
        </p:nvSpPr>
        <p:spPr>
          <a:xfrm>
            <a:off x="958295" y="3165462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Jim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37FA53-248A-48EE-B0F1-866FDA374E93}"/>
              </a:ext>
            </a:extLst>
          </p:cNvPr>
          <p:cNvSpPr/>
          <p:nvPr/>
        </p:nvSpPr>
        <p:spPr>
          <a:xfrm>
            <a:off x="1746115" y="3165462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Age: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89CAB9-08F3-41A1-9EB2-E6EAB25D94AF}"/>
              </a:ext>
            </a:extLst>
          </p:cNvPr>
          <p:cNvSpPr/>
          <p:nvPr/>
        </p:nvSpPr>
        <p:spPr>
          <a:xfrm>
            <a:off x="2533934" y="3180011"/>
            <a:ext cx="1243207" cy="428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Blog: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 err="1">
                <a:solidFill>
                  <a:schemeClr val="tx1"/>
                </a:solidFill>
              </a:rPr>
              <a:t>GraniteStateHacker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8AB19-10E2-4A43-B4ED-57F320D295D1}"/>
              </a:ext>
            </a:extLst>
          </p:cNvPr>
          <p:cNvSpPr/>
          <p:nvPr/>
        </p:nvSpPr>
        <p:spPr>
          <a:xfrm>
            <a:off x="207822" y="3859950"/>
            <a:ext cx="3670742" cy="6989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ID =</a:t>
            </a:r>
            <a:r>
              <a:rPr lang="en-US" sz="1100" dirty="0">
                <a:solidFill>
                  <a:schemeClr val="tx1"/>
                </a:solidFill>
              </a:rPr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348BEE-4991-408F-8E00-FF3440DD9A21}"/>
              </a:ext>
            </a:extLst>
          </p:cNvPr>
          <p:cNvSpPr/>
          <p:nvPr/>
        </p:nvSpPr>
        <p:spPr>
          <a:xfrm>
            <a:off x="965931" y="3980845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Adam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368A5D-D8B3-4D42-B027-683934EDBB98}"/>
              </a:ext>
            </a:extLst>
          </p:cNvPr>
          <p:cNvSpPr/>
          <p:nvPr/>
        </p:nvSpPr>
        <p:spPr>
          <a:xfrm>
            <a:off x="1753751" y="3980845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Age: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56794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and NO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3932" y="1079703"/>
            <a:ext cx="8715375" cy="3654425"/>
          </a:xfrm>
        </p:spPr>
        <p:txBody>
          <a:bodyPr/>
          <a:lstStyle/>
          <a:p>
            <a:r>
              <a:rPr lang="en-US" dirty="0">
                <a:solidFill>
                  <a:srgbClr val="D40E8C"/>
                </a:solidFill>
              </a:rPr>
              <a:t>Volume</a:t>
            </a:r>
            <a:r>
              <a:rPr lang="en-US" dirty="0"/>
              <a:t> – significant amounts of data</a:t>
            </a:r>
          </a:p>
          <a:p>
            <a:r>
              <a:rPr lang="en-US" dirty="0">
                <a:solidFill>
                  <a:srgbClr val="D40E8C"/>
                </a:solidFill>
              </a:rPr>
              <a:t>Velocity </a:t>
            </a:r>
            <a:r>
              <a:rPr lang="en-US" dirty="0"/>
              <a:t>– speed of arrival of data</a:t>
            </a:r>
          </a:p>
          <a:p>
            <a:r>
              <a:rPr lang="en-US" dirty="0">
                <a:solidFill>
                  <a:srgbClr val="D40E8C"/>
                </a:solidFill>
              </a:rPr>
              <a:t>Variety</a:t>
            </a:r>
            <a:r>
              <a:rPr lang="en-US" dirty="0"/>
              <a:t> – different types of data</a:t>
            </a:r>
          </a:p>
          <a:p>
            <a:r>
              <a:rPr lang="en-US" sz="1800" dirty="0">
                <a:solidFill>
                  <a:srgbClr val="D40E8C"/>
                </a:solidFill>
              </a:rPr>
              <a:t>Veracity </a:t>
            </a:r>
            <a:r>
              <a:rPr lang="en-US" sz="1800" dirty="0"/>
              <a:t>– is the data trustworthy</a:t>
            </a:r>
          </a:p>
          <a:p>
            <a:r>
              <a:rPr lang="en-US" sz="1800" dirty="0">
                <a:solidFill>
                  <a:srgbClr val="D40E8C"/>
                </a:solidFill>
              </a:rPr>
              <a:t>Value</a:t>
            </a:r>
            <a:r>
              <a:rPr lang="en-US" sz="1800" dirty="0"/>
              <a:t> – will the insights provide business worth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NO SQL </a:t>
            </a:r>
            <a:r>
              <a:rPr lang="en-US" dirty="0"/>
              <a:t>Databases Allow for </a:t>
            </a:r>
          </a:p>
          <a:p>
            <a:pPr lvl="1"/>
            <a:r>
              <a:rPr lang="en-US" dirty="0"/>
              <a:t>Scalability – vertical and horizontal</a:t>
            </a:r>
          </a:p>
          <a:p>
            <a:pPr lvl="1"/>
            <a:r>
              <a:rPr lang="en-US" dirty="0"/>
              <a:t>Flexibility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350925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Database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661703" y="3645981"/>
            <a:ext cx="2520397" cy="1211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Replication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Asymmetry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661703" y="2460980"/>
            <a:ext cx="2482297" cy="1082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</a:t>
            </a:r>
            <a:r>
              <a:rPr lang="en-US" sz="1800" dirty="0"/>
              <a:t>:</a:t>
            </a:r>
          </a:p>
          <a:p>
            <a:r>
              <a:rPr lang="en-US" sz="1800" dirty="0"/>
              <a:t>Intuitive for storing hierarchical data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661703" y="900094"/>
            <a:ext cx="284043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Hierarchical data 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6661703" y="1756737"/>
            <a:ext cx="2482298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Common DBs</a:t>
            </a:r>
            <a:r>
              <a:rPr lang="en-US" sz="1800" dirty="0"/>
              <a:t>: Mumps</a:t>
            </a:r>
          </a:p>
        </p:txBody>
      </p:sp>
      <p:pic>
        <p:nvPicPr>
          <p:cNvPr id="8194" name="Picture 2" descr="Hierarchical Model of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5" y="1904036"/>
            <a:ext cx="64960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62607" y="900094"/>
            <a:ext cx="3876675" cy="108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Use hierarchical arrangement elements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654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Architecture and Not Only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866775"/>
            <a:ext cx="7835900" cy="3800475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D40E8C"/>
                </a:solidFill>
              </a:rPr>
              <a:t>NO SQL – Not Only SQL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Implies a non-relational database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Does not imply there is no structure to the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Data may be stored in methods that do not require the structure to be understood a priori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Structure of data may be defined at query time</a:t>
            </a:r>
          </a:p>
          <a:p>
            <a:pPr lvl="1"/>
            <a:endParaRPr lang="en-US" dirty="0"/>
          </a:p>
          <a:p>
            <a:r>
              <a:rPr lang="en-US" sz="1800" dirty="0">
                <a:solidFill>
                  <a:srgbClr val="D40E8C"/>
                </a:solidFill>
              </a:rPr>
              <a:t>NO SQL does not mean NO Data Architect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Data Architect understands what data is available and the methods of accessing it, regardless of the management system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Data requires documentation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Some No SQL models allow Schema-On-Read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7267852" y="1660597"/>
            <a:ext cx="1714500" cy="1714500"/>
          </a:xfrm>
          <a:prstGeom prst="ellipse">
            <a:avLst/>
          </a:prstGeom>
          <a:noFill/>
          <a:ln w="41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t" anchorCtr="0"/>
          <a:lstStyle/>
          <a:p>
            <a:r>
              <a:rPr lang="en-US" sz="3600" b="1" dirty="0">
                <a:ln>
                  <a:solidFill>
                    <a:srgbClr val="83C937"/>
                  </a:solidFill>
                </a:ln>
                <a:pattFill prst="pct40">
                  <a:fgClr>
                    <a:srgbClr val="83C937"/>
                  </a:fgClr>
                  <a:bgClr>
                    <a:schemeClr val="bg1"/>
                  </a:bgClr>
                </a:pattFill>
              </a:rPr>
              <a:t>NO</a:t>
            </a:r>
          </a:p>
          <a:p>
            <a:r>
              <a:rPr lang="en-US" sz="3600" b="1" dirty="0">
                <a:ln>
                  <a:solidFill>
                    <a:srgbClr val="83C937"/>
                  </a:solidFill>
                </a:ln>
                <a:pattFill prst="pct40">
                  <a:fgClr>
                    <a:srgbClr val="83C937"/>
                  </a:fgClr>
                  <a:bgClr>
                    <a:schemeClr val="bg1"/>
                  </a:bgClr>
                </a:pattFill>
              </a:rPr>
              <a:t>SQL</a:t>
            </a:r>
          </a:p>
        </p:txBody>
      </p:sp>
      <p:sp>
        <p:nvSpPr>
          <p:cNvPr id="6" name="Rectangle 5"/>
          <p:cNvSpPr/>
          <p:nvPr/>
        </p:nvSpPr>
        <p:spPr>
          <a:xfrm>
            <a:off x="8124766" y="2010015"/>
            <a:ext cx="7889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83C937"/>
                </a:solidFill>
                <a:sym typeface="Wingdings" panose="05000000000000000000" pitchFamily="2" charset="2"/>
              </a:rPr>
              <a:t>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6262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D621-7D28-644D-A00A-943FC407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12" y="2574924"/>
            <a:ext cx="6143277" cy="7014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37"/>
          <p:cNvSpPr txBox="1">
            <a:spLocks/>
          </p:cNvSpPr>
          <p:nvPr/>
        </p:nvSpPr>
        <p:spPr>
          <a:xfrm>
            <a:off x="104012" y="3330386"/>
            <a:ext cx="4579883" cy="1593838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69963">
              <a:spcBef>
                <a:spcPct val="0"/>
              </a:spcBef>
              <a:buNone/>
            </a:pPr>
            <a:r>
              <a:rPr lang="en-US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Beth Wolfset</a:t>
            </a: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	</a:t>
            </a: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beth.wolfset@insight.com</a:t>
            </a: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bswolfset@gmail.com</a:t>
            </a: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Twitter: @</a:t>
            </a:r>
            <a:r>
              <a:rPr lang="en-US" sz="2000" dirty="0" err="1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beth_wolfset</a:t>
            </a:r>
            <a:endParaRPr lang="en-US" sz="2000" dirty="0">
              <a:solidFill>
                <a:srgbClr val="C0167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7E07DD-8976-43EE-8F84-B0A8864692AD}"/>
              </a:ext>
            </a:extLst>
          </p:cNvPr>
          <p:cNvSpPr/>
          <p:nvPr/>
        </p:nvSpPr>
        <p:spPr>
          <a:xfrm>
            <a:off x="104012" y="4705485"/>
            <a:ext cx="7131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" action="ppaction://noaction"/>
              </a:rPr>
              <a:t>https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://github.com/BSWolfset/PresentationSlidedecks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0F3280D5-8FAD-4DDA-9721-141496EE54F0}"/>
              </a:ext>
            </a:extLst>
          </p:cNvPr>
          <p:cNvSpPr txBox="1">
            <a:spLocks/>
          </p:cNvSpPr>
          <p:nvPr/>
        </p:nvSpPr>
        <p:spPr>
          <a:xfrm>
            <a:off x="4461851" y="3324599"/>
            <a:ext cx="4728455" cy="1593838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69963">
              <a:spcBef>
                <a:spcPct val="0"/>
              </a:spcBef>
              <a:buNone/>
            </a:pPr>
            <a:r>
              <a:rPr lang="en-US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Christy Marcelyn</a:t>
            </a: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	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c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hristy.marcelyn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@insight.com</a:t>
            </a:r>
            <a:endParaRPr lang="en-US" sz="1800" dirty="0">
              <a:solidFill>
                <a:srgbClr val="C0167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marcelyn.Christy@gmail.com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5018583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SQL Distilled: A Brief Guide to the Emerging World of Polyglot Persist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3067050"/>
            <a:ext cx="20764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99591" y="678924"/>
            <a:ext cx="904440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4"/>
              </a:rPr>
              <a:t>https://www.cl.cam.ac.uk/~fms27/db/tr-98-2.pdf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5"/>
              </a:rPr>
              <a:t>https://www.3pillarglobal.com/insights/exploring-the-different-types-of-nosql-databases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6"/>
              </a:rPr>
              <a:t>https://searchdatamanagement.techtarget.com/definition/NoSQL-Not-Only-SQL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7"/>
              </a:rPr>
              <a:t>https://medium.com/@pepekamel/sql-vs-nosql-optimal-uses-b722475ec704</a:t>
            </a: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8"/>
              </a:rPr>
              <a:t>http://scraping.pro/where-nosql-practically-used/</a:t>
            </a: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9"/>
              </a:rPr>
              <a:t>https://www.slideshare.net/Dataversity/nosql-now-nosql-architecture-patterns-23589170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10"/>
              </a:rPr>
              <a:t>https://www.dezyre.com/article/nosql-vs-sql-4-reasons-why-nosql-is-better-for-big-data-applications/86</a:t>
            </a: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11"/>
              </a:rPr>
              <a:t>https://cosmosdb.github.io/labs/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12"/>
              </a:rPr>
              <a:t>https://github.com/AzureCosmosDB/scenario-based-labs/</a:t>
            </a:r>
            <a:r>
              <a:rPr lang="en-US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hlinkClick r:id="" action="ppaction://noaction"/>
              </a:rPr>
              <a:t>https</a:t>
            </a:r>
            <a:r>
              <a:rPr lang="en-US" sz="1600" dirty="0">
                <a:solidFill>
                  <a:prstClr val="black"/>
                </a:solidFill>
                <a:hlinkClick r:id="rId13"/>
              </a:rPr>
              <a:t>://github.com/BSWolfset/PresentationSlidedecks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644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19588"/>
            <a:ext cx="8714943" cy="682400"/>
          </a:xfrm>
        </p:spPr>
        <p:txBody>
          <a:bodyPr/>
          <a:lstStyle/>
          <a:p>
            <a:r>
              <a:rPr lang="en-US" dirty="0"/>
              <a:t>A history of databases in No-</a:t>
            </a:r>
            <a:r>
              <a:rPr lang="en-US" dirty="0" err="1"/>
              <a:t>tation</a:t>
            </a:r>
            <a:endParaRPr lang="en-US" dirty="0"/>
          </a:p>
        </p:txBody>
      </p:sp>
      <p:pic>
        <p:nvPicPr>
          <p:cNvPr id="1026" name="Picture 2" descr="A history of databases in no-tation by Mark Mads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30" y="669224"/>
            <a:ext cx="7000875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511419"/>
            <a:ext cx="87870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</a:rPr>
              <a:t>http://www.vertabelo.com/blog/notes-from-the-lab/why-sql-is-neither-legacy-nor-low-level-but-simply-awesome</a:t>
            </a:r>
          </a:p>
        </p:txBody>
      </p:sp>
    </p:spTree>
    <p:extLst>
      <p:ext uri="{BB962C8B-B14F-4D97-AF65-F5344CB8AC3E}">
        <p14:creationId xmlns:p14="http://schemas.microsoft.com/office/powerpoint/2010/main" val="181720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6710305" y="1698630"/>
            <a:ext cx="85602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050" dirty="0">
                <a:solidFill>
                  <a:srgbClr val="0078D7"/>
                </a:solidFill>
                <a:latin typeface="Segoe UI Semilight"/>
              </a:rPr>
              <a:t>MongoDB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4BEB5F-9BD8-4935-BB62-0304D488C247}"/>
              </a:ext>
            </a:extLst>
          </p:cNvPr>
          <p:cNvGrpSpPr/>
          <p:nvPr/>
        </p:nvGrpSpPr>
        <p:grpSpPr>
          <a:xfrm>
            <a:off x="1770373" y="1643019"/>
            <a:ext cx="970520" cy="369332"/>
            <a:chOff x="1880903" y="2149511"/>
            <a:chExt cx="1294027" cy="49244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A063E9-CB90-4236-B361-2F2CD4DC928E}"/>
                </a:ext>
              </a:extLst>
            </p:cNvPr>
            <p:cNvSpPr txBox="1"/>
            <p:nvPr/>
          </p:nvSpPr>
          <p:spPr>
            <a:xfrm>
              <a:off x="2371760" y="2149511"/>
              <a:ext cx="803170" cy="4924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sz="900">
                  <a:solidFill>
                    <a:srgbClr val="0078D7"/>
                  </a:solidFill>
                  <a:latin typeface="Segoe UI Semilight"/>
                </a:rPr>
                <a:t>Table API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DF0A600-1E3D-45BA-AB34-E214FCAD0B42}"/>
                </a:ext>
              </a:extLst>
            </p:cNvPr>
            <p:cNvGrpSpPr/>
            <p:nvPr/>
          </p:nvGrpSpPr>
          <p:grpSpPr>
            <a:xfrm>
              <a:off x="1880903" y="2175418"/>
              <a:ext cx="494130" cy="440630"/>
              <a:chOff x="8276702" y="3303923"/>
              <a:chExt cx="657427" cy="586247"/>
            </a:xfrm>
          </p:grpSpPr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893C08C3-7368-49EF-9C5B-BD3107C05B57}"/>
                  </a:ext>
                </a:extLst>
              </p:cNvPr>
              <p:cNvSpPr/>
              <p:nvPr/>
            </p:nvSpPr>
            <p:spPr bwMode="auto">
              <a:xfrm>
                <a:off x="8276702" y="3303923"/>
                <a:ext cx="657427" cy="586247"/>
              </a:xfrm>
              <a:prstGeom prst="hexagon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75321ED-7A48-4CB8-907A-E111F192E680}"/>
                  </a:ext>
                </a:extLst>
              </p:cNvPr>
              <p:cNvGrpSpPr/>
              <p:nvPr/>
            </p:nvGrpSpPr>
            <p:grpSpPr>
              <a:xfrm>
                <a:off x="8435042" y="3437010"/>
                <a:ext cx="340743" cy="339628"/>
                <a:chOff x="9378226" y="3437014"/>
                <a:chExt cx="340743" cy="339628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1B07B418-F5C7-4605-8FC5-F3EA20F39B4F}"/>
                    </a:ext>
                  </a:extLst>
                </p:cNvPr>
                <p:cNvSpPr/>
                <p:nvPr/>
              </p:nvSpPr>
              <p:spPr bwMode="auto">
                <a:xfrm>
                  <a:off x="9378226" y="3437014"/>
                  <a:ext cx="340743" cy="339628"/>
                </a:xfrm>
                <a:custGeom>
                  <a:avLst/>
                  <a:gdLst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22958 w 340743"/>
                    <a:gd name="connsiteY2" fmla="*/ 316670 h 339628"/>
                    <a:gd name="connsiteX3" fmla="*/ 340743 w 340743"/>
                    <a:gd name="connsiteY3" fmla="*/ 316670 h 339628"/>
                    <a:gd name="connsiteX4" fmla="*/ 340743 w 340743"/>
                    <a:gd name="connsiteY4" fmla="*/ 339628 h 339628"/>
                    <a:gd name="connsiteX5" fmla="*/ 0 w 340743"/>
                    <a:gd name="connsiteY5" fmla="*/ 339628 h 339628"/>
                    <a:gd name="connsiteX6" fmla="*/ 0 w 340743"/>
                    <a:gd name="connsiteY6" fmla="*/ 0 h 339628"/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340743 w 340743"/>
                    <a:gd name="connsiteY2" fmla="*/ 316670 h 339628"/>
                    <a:gd name="connsiteX3" fmla="*/ 340743 w 340743"/>
                    <a:gd name="connsiteY3" fmla="*/ 339628 h 339628"/>
                    <a:gd name="connsiteX4" fmla="*/ 0 w 340743"/>
                    <a:gd name="connsiteY4" fmla="*/ 339628 h 339628"/>
                    <a:gd name="connsiteX5" fmla="*/ 0 w 340743"/>
                    <a:gd name="connsiteY5" fmla="*/ 0 h 339628"/>
                    <a:gd name="connsiteX0" fmla="*/ 22958 w 340743"/>
                    <a:gd name="connsiteY0" fmla="*/ 0 h 339628"/>
                    <a:gd name="connsiteX1" fmla="*/ 340743 w 340743"/>
                    <a:gd name="connsiteY1" fmla="*/ 316670 h 339628"/>
                    <a:gd name="connsiteX2" fmla="*/ 340743 w 340743"/>
                    <a:gd name="connsiteY2" fmla="*/ 339628 h 339628"/>
                    <a:gd name="connsiteX3" fmla="*/ 0 w 340743"/>
                    <a:gd name="connsiteY3" fmla="*/ 339628 h 339628"/>
                    <a:gd name="connsiteX4" fmla="*/ 0 w 340743"/>
                    <a:gd name="connsiteY4" fmla="*/ 0 h 339628"/>
                    <a:gd name="connsiteX5" fmla="*/ 114398 w 340743"/>
                    <a:gd name="connsiteY5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4" fmla="*/ 114398 w 340743"/>
                    <a:gd name="connsiteY4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0" fmla="*/ 340743 w 340743"/>
                    <a:gd name="connsiteY0" fmla="*/ 339628 h 339628"/>
                    <a:gd name="connsiteX1" fmla="*/ 0 w 340743"/>
                    <a:gd name="connsiteY1" fmla="*/ 339628 h 339628"/>
                    <a:gd name="connsiteX2" fmla="*/ 0 w 340743"/>
                    <a:gd name="connsiteY2" fmla="*/ 0 h 33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0743" h="339628">
                      <a:moveTo>
                        <a:pt x="340743" y="339628"/>
                      </a:moveTo>
                      <a:lnTo>
                        <a:pt x="0" y="3396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B7D221E-192B-4F8E-9759-1AFBC03445DC}"/>
                    </a:ext>
                  </a:extLst>
                </p:cNvPr>
                <p:cNvSpPr/>
                <p:nvPr/>
              </p:nvSpPr>
              <p:spPr bwMode="auto">
                <a:xfrm>
                  <a:off x="9426825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F54A1402-E5E4-4B69-8FC4-75C572454368}"/>
                    </a:ext>
                  </a:extLst>
                </p:cNvPr>
                <p:cNvSpPr/>
                <p:nvPr/>
              </p:nvSpPr>
              <p:spPr bwMode="auto">
                <a:xfrm>
                  <a:off x="9531227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5F803BA7-9545-46A5-ACBF-9B2F683CB371}"/>
                    </a:ext>
                  </a:extLst>
                </p:cNvPr>
                <p:cNvSpPr/>
                <p:nvPr/>
              </p:nvSpPr>
              <p:spPr bwMode="auto">
                <a:xfrm>
                  <a:off x="9635629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0047B6C-78AF-4D71-97FD-B943AD196E6C}"/>
                    </a:ext>
                  </a:extLst>
                </p:cNvPr>
                <p:cNvSpPr/>
                <p:nvPr/>
              </p:nvSpPr>
              <p:spPr bwMode="auto">
                <a:xfrm>
                  <a:off x="9426825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6EB0FF6-ADAE-4DC5-854E-F2A388689ADC}"/>
                    </a:ext>
                  </a:extLst>
                </p:cNvPr>
                <p:cNvSpPr/>
                <p:nvPr/>
              </p:nvSpPr>
              <p:spPr bwMode="auto">
                <a:xfrm>
                  <a:off x="9531227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EAAFFFE-7D34-4A7C-9998-6CD6355D29A9}"/>
                    </a:ext>
                  </a:extLst>
                </p:cNvPr>
                <p:cNvSpPr/>
                <p:nvPr/>
              </p:nvSpPr>
              <p:spPr bwMode="auto">
                <a:xfrm>
                  <a:off x="9635629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FE206180-0025-485B-BD55-C48E5554A010}"/>
                    </a:ext>
                  </a:extLst>
                </p:cNvPr>
                <p:cNvSpPr/>
                <p:nvPr/>
              </p:nvSpPr>
              <p:spPr bwMode="auto">
                <a:xfrm>
                  <a:off x="9426825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A0B64E8-521F-4F06-B5A5-4318A58FC204}"/>
                    </a:ext>
                  </a:extLst>
                </p:cNvPr>
                <p:cNvSpPr/>
                <p:nvPr/>
              </p:nvSpPr>
              <p:spPr bwMode="auto">
                <a:xfrm>
                  <a:off x="9531227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67C32281-2BC6-4D60-9EBD-569D4BE289E4}"/>
                    </a:ext>
                  </a:extLst>
                </p:cNvPr>
                <p:cNvSpPr/>
                <p:nvPr/>
              </p:nvSpPr>
              <p:spPr bwMode="auto">
                <a:xfrm>
                  <a:off x="9635629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</p:grp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3154DFE-BA73-41E3-900B-523E95F2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68"/>
          <a:stretch/>
        </p:blipFill>
        <p:spPr>
          <a:xfrm>
            <a:off x="850070" y="4160986"/>
            <a:ext cx="7443861" cy="982514"/>
          </a:xfrm>
          <a:prstGeom prst="rect">
            <a:avLst/>
          </a:prstGeom>
        </p:spPr>
      </p:pic>
      <p:sp>
        <p:nvSpPr>
          <p:cNvPr id="100" name="Freeform: Shape 99"/>
          <p:cNvSpPr/>
          <p:nvPr/>
        </p:nvSpPr>
        <p:spPr>
          <a:xfrm>
            <a:off x="1012" y="3834319"/>
            <a:ext cx="9141977" cy="1309181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3" name="Freeform: Shape 99"/>
          <p:cNvSpPr/>
          <p:nvPr/>
        </p:nvSpPr>
        <p:spPr>
          <a:xfrm>
            <a:off x="0" y="1944939"/>
            <a:ext cx="9141977" cy="140230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2" name="Freeform: Shape 99"/>
          <p:cNvSpPr/>
          <p:nvPr/>
        </p:nvSpPr>
        <p:spPr>
          <a:xfrm>
            <a:off x="0" y="2992607"/>
            <a:ext cx="9144000" cy="140230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4518" y="3236393"/>
            <a:ext cx="8359968" cy="1166520"/>
            <a:chOff x="681523" y="4237919"/>
            <a:chExt cx="11146624" cy="1555360"/>
          </a:xfrm>
        </p:grpSpPr>
        <p:sp>
          <p:nvSpPr>
            <p:cNvPr id="893" name="TextBox 892"/>
            <p:cNvSpPr txBox="1"/>
            <p:nvPr/>
          </p:nvSpPr>
          <p:spPr>
            <a:xfrm>
              <a:off x="681523" y="5255414"/>
              <a:ext cx="1180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Turnkey global </a:t>
              </a:r>
              <a:b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distribution</a:t>
              </a:r>
            </a:p>
          </p:txBody>
        </p:sp>
        <p:sp>
          <p:nvSpPr>
            <p:cNvPr id="894" name="TextBox 893"/>
            <p:cNvSpPr txBox="1"/>
            <p:nvPr/>
          </p:nvSpPr>
          <p:spPr>
            <a:xfrm>
              <a:off x="2832548" y="4596855"/>
              <a:ext cx="17252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Elastic scale out </a:t>
              </a:r>
            </a:p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storage &amp; throughput</a:t>
              </a:r>
            </a:p>
          </p:txBody>
        </p:sp>
        <p:sp>
          <p:nvSpPr>
            <p:cNvPr id="895" name="TextBox 894"/>
            <p:cNvSpPr txBox="1"/>
            <p:nvPr/>
          </p:nvSpPr>
          <p:spPr>
            <a:xfrm>
              <a:off x="5528863" y="4237919"/>
              <a:ext cx="1710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Guaranteed low latency </a:t>
              </a:r>
              <a:b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at the 99</a:t>
              </a:r>
              <a:r>
                <a:rPr lang="en-US" sz="825" kern="0" baseline="3000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</a:t>
              </a: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percentile</a:t>
              </a:r>
            </a:p>
          </p:txBody>
        </p:sp>
        <p:sp>
          <p:nvSpPr>
            <p:cNvPr id="896" name="TextBox 895"/>
            <p:cNvSpPr txBox="1"/>
            <p:nvPr/>
          </p:nvSpPr>
          <p:spPr>
            <a:xfrm>
              <a:off x="10598751" y="5331614"/>
              <a:ext cx="12293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Comprehensive </a:t>
              </a:r>
              <a:b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SLAs</a:t>
              </a:r>
            </a:p>
          </p:txBody>
        </p:sp>
        <p:sp>
          <p:nvSpPr>
            <p:cNvPr id="897" name="TextBox 896"/>
            <p:cNvSpPr txBox="1"/>
            <p:nvPr/>
          </p:nvSpPr>
          <p:spPr>
            <a:xfrm>
              <a:off x="8207808" y="4596855"/>
              <a:ext cx="1423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Five well-defined </a:t>
              </a:r>
              <a:b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consistency models</a:t>
              </a:r>
            </a:p>
          </p:txBody>
        </p:sp>
      </p:grpSp>
      <p:sp>
        <p:nvSpPr>
          <p:cNvPr id="84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tx2"/>
                </a:solidFill>
              </a:rPr>
              <a:t>Azure Cosmos DB</a:t>
            </a:r>
            <a:br>
              <a:rPr lang="en-US" dirty="0">
                <a:solidFill>
                  <a:schemeClr val="tx2"/>
                </a:solidFill>
              </a:rPr>
            </a:br>
            <a:endParaRPr lang="en-US" cap="none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6958632" y="4616136"/>
            <a:ext cx="167430" cy="325226"/>
            <a:chOff x="9576336" y="6019901"/>
            <a:chExt cx="223240" cy="433634"/>
          </a:xfrm>
        </p:grpSpPr>
        <p:sp>
          <p:nvSpPr>
            <p:cNvPr id="106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08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5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9955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5601041" y="4786886"/>
            <a:ext cx="167430" cy="323703"/>
            <a:chOff x="7468054" y="6382515"/>
            <a:chExt cx="223240" cy="431604"/>
          </a:xfrm>
        </p:grpSpPr>
        <p:sp>
          <p:nvSpPr>
            <p:cNvPr id="89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91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9955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4655612" y="4352313"/>
            <a:ext cx="167430" cy="325226"/>
            <a:chOff x="6393022" y="6019901"/>
            <a:chExt cx="223240" cy="433634"/>
          </a:xfrm>
        </p:grpSpPr>
        <p:sp>
          <p:nvSpPr>
            <p:cNvPr id="101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103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9955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1637671" y="4640554"/>
            <a:ext cx="167430" cy="337742"/>
            <a:chOff x="2418475" y="6242316"/>
            <a:chExt cx="223240" cy="450322"/>
          </a:xfrm>
        </p:grpSpPr>
        <p:sp>
          <p:nvSpPr>
            <p:cNvPr id="83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86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9955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552" y="1367117"/>
            <a:ext cx="473350" cy="31393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B49D7-5838-404C-B16E-F21A9F61F6A4}"/>
              </a:ext>
            </a:extLst>
          </p:cNvPr>
          <p:cNvGrpSpPr/>
          <p:nvPr/>
        </p:nvGrpSpPr>
        <p:grpSpPr>
          <a:xfrm>
            <a:off x="2125526" y="2261386"/>
            <a:ext cx="5206947" cy="753804"/>
            <a:chOff x="2834034" y="3085807"/>
            <a:chExt cx="6942596" cy="100507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DA855E-3024-42F2-BA8F-EAD67D95D47A}"/>
                </a:ext>
              </a:extLst>
            </p:cNvPr>
            <p:cNvGrpSpPr/>
            <p:nvPr/>
          </p:nvGrpSpPr>
          <p:grpSpPr>
            <a:xfrm>
              <a:off x="7082702" y="3085807"/>
              <a:ext cx="854508" cy="766901"/>
              <a:chOff x="6985331" y="3085807"/>
              <a:chExt cx="854508" cy="766901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7092749" y="3085807"/>
                <a:ext cx="499208" cy="473323"/>
                <a:chOff x="7128988" y="4166153"/>
                <a:chExt cx="604908" cy="573541"/>
              </a:xfrm>
              <a:solidFill>
                <a:schemeClr val="tx2"/>
              </a:solidFill>
            </p:grpSpPr>
            <p:cxnSp>
              <p:nvCxnSpPr>
                <p:cNvPr id="149" name="Straight Connector 148"/>
                <p:cNvCxnSpPr>
                  <a:cxnSpLocks/>
                </p:cNvCxnSpPr>
                <p:nvPr/>
              </p:nvCxnSpPr>
              <p:spPr>
                <a:xfrm>
                  <a:off x="7128988" y="4451736"/>
                  <a:ext cx="238107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0" name="Straight Connector 149"/>
                <p:cNvCxnSpPr>
                  <a:cxnSpLocks/>
                </p:cNvCxnSpPr>
                <p:nvPr/>
              </p:nvCxnSpPr>
              <p:spPr>
                <a:xfrm flipV="1">
                  <a:off x="7128988" y="4379180"/>
                  <a:ext cx="233873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1" name="Oval 150"/>
                <p:cNvSpPr/>
                <p:nvPr/>
              </p:nvSpPr>
              <p:spPr bwMode="auto">
                <a:xfrm>
                  <a:off x="7128988" y="4383154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cxnSp>
              <p:nvCxnSpPr>
                <p:cNvPr id="152" name="Straight Connector 151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41432" cy="10836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3" name="Straight Connector 152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29638" cy="136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4" name="Oval 153"/>
                <p:cNvSpPr/>
                <p:nvPr/>
              </p:nvSpPr>
              <p:spPr bwMode="auto">
                <a:xfrm rot="20946206">
                  <a:off x="7596733" y="4602531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 bwMode="auto">
                <a:xfrm>
                  <a:off x="7596733" y="4457071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cxnSp>
              <p:nvCxnSpPr>
                <p:cNvPr id="156" name="Straight Connector 155"/>
                <p:cNvCxnSpPr>
                  <a:cxnSpLocks/>
                </p:cNvCxnSpPr>
                <p:nvPr/>
              </p:nvCxnSpPr>
              <p:spPr>
                <a:xfrm>
                  <a:off x="7362861" y="4379181"/>
                  <a:ext cx="233872" cy="1013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7" name="Oval 156"/>
                <p:cNvSpPr/>
                <p:nvPr/>
              </p:nvSpPr>
              <p:spPr bwMode="auto">
                <a:xfrm>
                  <a:off x="7367095" y="4455710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cxnSp>
              <p:nvCxnSpPr>
                <p:cNvPr id="158" name="Straight Connector 157"/>
                <p:cNvCxnSpPr>
                  <a:cxnSpLocks/>
                </p:cNvCxnSpPr>
                <p:nvPr/>
              </p:nvCxnSpPr>
              <p:spPr>
                <a:xfrm flipV="1">
                  <a:off x="7362861" y="4277619"/>
                  <a:ext cx="248934" cy="10156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9" name="Oval 158"/>
                <p:cNvSpPr/>
                <p:nvPr/>
              </p:nvSpPr>
              <p:spPr bwMode="auto">
                <a:xfrm>
                  <a:off x="7362861" y="4310599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7596733" y="4311612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 bwMode="auto">
                <a:xfrm rot="377738">
                  <a:off x="7596733" y="4166153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63" name="TextBox 162"/>
              <p:cNvSpPr txBox="1"/>
              <p:nvPr/>
            </p:nvSpPr>
            <p:spPr>
              <a:xfrm>
                <a:off x="6985331" y="3567928"/>
                <a:ext cx="854508" cy="284780"/>
              </a:xfrm>
              <a:prstGeom prst="rect">
                <a:avLst/>
              </a:prstGeom>
              <a:noFill/>
            </p:spPr>
            <p:txBody>
              <a:bodyPr wrap="none" lIns="68580" rtlCol="0">
                <a:spAutoFit/>
              </a:bodyPr>
              <a:lstStyle/>
              <a:p>
                <a:pPr algn="ctr">
                  <a:defRPr/>
                </a:pPr>
                <a:r>
                  <a:rPr lang="en-US" sz="788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Document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BC2D72-87D6-4750-AD45-6D4CD88B840B}"/>
                </a:ext>
              </a:extLst>
            </p:cNvPr>
            <p:cNvGrpSpPr/>
            <p:nvPr/>
          </p:nvGrpSpPr>
          <p:grpSpPr>
            <a:xfrm>
              <a:off x="4807687" y="3293168"/>
              <a:ext cx="1119537" cy="563187"/>
              <a:chOff x="4967854" y="3293168"/>
              <a:chExt cx="1119537" cy="563187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4967854" y="3571575"/>
                <a:ext cx="1119537" cy="284780"/>
              </a:xfrm>
              <a:prstGeom prst="rect">
                <a:avLst/>
              </a:prstGeom>
              <a:noFill/>
            </p:spPr>
            <p:txBody>
              <a:bodyPr wrap="none" lIns="68580" rtlCol="0">
                <a:spAutoFit/>
              </a:bodyPr>
              <a:lstStyle/>
              <a:p>
                <a:pPr algn="ctr">
                  <a:defRPr/>
                </a:pPr>
                <a:r>
                  <a:rPr lang="en-US" sz="788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Column-family</a:t>
                </a: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694D492-873A-4422-AF4B-BB463C0EB820}"/>
                  </a:ext>
                </a:extLst>
              </p:cNvPr>
              <p:cNvGrpSpPr/>
              <p:nvPr/>
            </p:nvGrpSpPr>
            <p:grpSpPr>
              <a:xfrm>
                <a:off x="5106308" y="3293168"/>
                <a:ext cx="726921" cy="124646"/>
                <a:chOff x="4444077" y="3159364"/>
                <a:chExt cx="726921" cy="124646"/>
              </a:xfrm>
            </p:grpSpPr>
            <p:cxnSp>
              <p:nvCxnSpPr>
                <p:cNvPr id="165" name="Straight Connector 164"/>
                <p:cNvCxnSpPr>
                  <a:cxnSpLocks/>
                </p:cNvCxnSpPr>
                <p:nvPr/>
              </p:nvCxnSpPr>
              <p:spPr>
                <a:xfrm>
                  <a:off x="4567537" y="3221687"/>
                  <a:ext cx="185331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66" name="Oval 165"/>
                <p:cNvSpPr/>
                <p:nvPr/>
              </p:nvSpPr>
              <p:spPr bwMode="auto">
                <a:xfrm>
                  <a:off x="4444077" y="3159364"/>
                  <a:ext cx="123457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67" name="Oval 166"/>
                <p:cNvSpPr/>
                <p:nvPr/>
              </p:nvSpPr>
              <p:spPr bwMode="auto">
                <a:xfrm>
                  <a:off x="4752871" y="3165016"/>
                  <a:ext cx="112260" cy="113342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 bwMode="auto">
                <a:xfrm>
                  <a:off x="4905809" y="3165016"/>
                  <a:ext cx="112260" cy="113342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 bwMode="auto">
                <a:xfrm>
                  <a:off x="5058738" y="3165016"/>
                  <a:ext cx="112260" cy="113342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285C58-779F-4A9A-BA57-923C71BFD4DE}"/>
                </a:ext>
              </a:extLst>
            </p:cNvPr>
            <p:cNvGrpSpPr/>
            <p:nvPr/>
          </p:nvGrpSpPr>
          <p:grpSpPr>
            <a:xfrm>
              <a:off x="2834034" y="3285344"/>
              <a:ext cx="813900" cy="805535"/>
              <a:chOff x="3237061" y="3055226"/>
              <a:chExt cx="813900" cy="805535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DD7D695-2830-48F0-B20A-C8EBCE02355F}"/>
                  </a:ext>
                </a:extLst>
              </p:cNvPr>
              <p:cNvGrpSpPr/>
              <p:nvPr/>
            </p:nvGrpSpPr>
            <p:grpSpPr>
              <a:xfrm>
                <a:off x="3319100" y="3055226"/>
                <a:ext cx="643737" cy="429517"/>
                <a:chOff x="2573581" y="3248112"/>
                <a:chExt cx="643737" cy="429517"/>
              </a:xfrm>
            </p:grpSpPr>
            <p:cxnSp>
              <p:nvCxnSpPr>
                <p:cNvPr id="171" name="Straight Connector 170"/>
                <p:cNvCxnSpPr>
                  <a:cxnSpLocks/>
                </p:cNvCxnSpPr>
                <p:nvPr/>
              </p:nvCxnSpPr>
              <p:spPr>
                <a:xfrm>
                  <a:off x="2688446" y="3306383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2" name="Oval 171"/>
                <p:cNvSpPr/>
                <p:nvPr/>
              </p:nvSpPr>
              <p:spPr bwMode="auto">
                <a:xfrm>
                  <a:off x="2573581" y="3248112"/>
                  <a:ext cx="114865" cy="11654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 bwMode="auto">
                <a:xfrm>
                  <a:off x="3112870" y="3253396"/>
                  <a:ext cx="104448" cy="10597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4" name="Straight Connector 173"/>
                <p:cNvCxnSpPr>
                  <a:cxnSpLocks/>
                </p:cNvCxnSpPr>
                <p:nvPr/>
              </p:nvCxnSpPr>
              <p:spPr>
                <a:xfrm>
                  <a:off x="2688446" y="3460548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5" name="Oval 174"/>
                <p:cNvSpPr/>
                <p:nvPr/>
              </p:nvSpPr>
              <p:spPr bwMode="auto">
                <a:xfrm>
                  <a:off x="2573581" y="3402277"/>
                  <a:ext cx="114865" cy="11654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 bwMode="auto">
                <a:xfrm>
                  <a:off x="3112870" y="3407561"/>
                  <a:ext cx="104448" cy="10597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7" name="Straight Connector 176"/>
                <p:cNvCxnSpPr>
                  <a:cxnSpLocks/>
                </p:cNvCxnSpPr>
                <p:nvPr/>
              </p:nvCxnSpPr>
              <p:spPr>
                <a:xfrm>
                  <a:off x="2688446" y="3619357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8" name="Oval 177"/>
                <p:cNvSpPr/>
                <p:nvPr/>
              </p:nvSpPr>
              <p:spPr bwMode="auto">
                <a:xfrm>
                  <a:off x="2573581" y="3561085"/>
                  <a:ext cx="114865" cy="11654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 bwMode="auto">
                <a:xfrm>
                  <a:off x="3112870" y="3566370"/>
                  <a:ext cx="104448" cy="10597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3237061" y="3575981"/>
                <a:ext cx="813900" cy="284780"/>
              </a:xfrm>
              <a:prstGeom prst="rect">
                <a:avLst/>
              </a:prstGeom>
              <a:noFill/>
            </p:spPr>
            <p:txBody>
              <a:bodyPr wrap="none" lIns="68580" rtlCol="0">
                <a:spAutoFit/>
              </a:bodyPr>
              <a:lstStyle/>
              <a:p>
                <a:pPr algn="ctr">
                  <a:defRPr/>
                </a:pPr>
                <a:r>
                  <a:rPr lang="en-US" sz="788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Key-value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CBFC8-4151-4394-8CD2-007444BC6534}"/>
                </a:ext>
              </a:extLst>
            </p:cNvPr>
            <p:cNvGrpSpPr/>
            <p:nvPr/>
          </p:nvGrpSpPr>
          <p:grpSpPr>
            <a:xfrm>
              <a:off x="9108078" y="3386915"/>
              <a:ext cx="668552" cy="684098"/>
              <a:chOff x="8667216" y="3156797"/>
              <a:chExt cx="668552" cy="68409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8667216" y="3156797"/>
                <a:ext cx="586303" cy="377163"/>
                <a:chOff x="7117181" y="5146654"/>
                <a:chExt cx="663064" cy="426544"/>
              </a:xfrm>
              <a:solidFill>
                <a:schemeClr val="tx2"/>
              </a:solidFill>
            </p:grpSpPr>
            <p:sp>
              <p:nvSpPr>
                <p:cNvPr id="105" name="Oval 104"/>
                <p:cNvSpPr/>
                <p:nvPr/>
              </p:nvSpPr>
              <p:spPr bwMode="auto">
                <a:xfrm rot="715722">
                  <a:off x="7117181" y="5146654"/>
                  <a:ext cx="124646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07" name="Oval 106"/>
                <p:cNvSpPr/>
                <p:nvPr/>
              </p:nvSpPr>
              <p:spPr bwMode="auto">
                <a:xfrm>
                  <a:off x="7476127" y="5224668"/>
                  <a:ext cx="124646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 bwMode="auto">
                <a:xfrm>
                  <a:off x="7296654" y="5448552"/>
                  <a:ext cx="124646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 bwMode="auto">
                <a:xfrm>
                  <a:off x="7655599" y="5448552"/>
                  <a:ext cx="124646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19" name="Straight Connector 118"/>
                <p:cNvCxnSpPr>
                  <a:cxnSpLocks/>
                </p:cNvCxnSpPr>
                <p:nvPr/>
              </p:nvCxnSpPr>
              <p:spPr>
                <a:xfrm>
                  <a:off x="7240481" y="5221859"/>
                  <a:ext cx="235646" cy="6513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31" name="Straight Connector 130"/>
                <p:cNvCxnSpPr>
                  <a:cxnSpLocks/>
                </p:cNvCxnSpPr>
                <p:nvPr/>
              </p:nvCxnSpPr>
              <p:spPr>
                <a:xfrm>
                  <a:off x="7421300" y="5510875"/>
                  <a:ext cx="2342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6" name="Straight Connector 145"/>
                <p:cNvCxnSpPr>
                  <a:cxnSpLocks/>
                </p:cNvCxnSpPr>
                <p:nvPr/>
              </p:nvCxnSpPr>
              <p:spPr>
                <a:xfrm>
                  <a:off x="7582519" y="5331060"/>
                  <a:ext cx="91334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7" name="Straight Connector 146"/>
                <p:cNvCxnSpPr>
                  <a:cxnSpLocks/>
                </p:cNvCxnSpPr>
                <p:nvPr/>
              </p:nvCxnSpPr>
              <p:spPr>
                <a:xfrm flipV="1">
                  <a:off x="7403046" y="5331060"/>
                  <a:ext cx="91335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181" name="TextBox 180"/>
              <p:cNvSpPr txBox="1"/>
              <p:nvPr/>
            </p:nvSpPr>
            <p:spPr>
              <a:xfrm>
                <a:off x="8746289" y="3556115"/>
                <a:ext cx="589479" cy="284780"/>
              </a:xfrm>
              <a:prstGeom prst="rect">
                <a:avLst/>
              </a:prstGeom>
              <a:noFill/>
            </p:spPr>
            <p:txBody>
              <a:bodyPr wrap="none" lIns="68580" rtlCol="0">
                <a:spAutoFit/>
              </a:bodyPr>
              <a:lstStyle/>
              <a:p>
                <a:pPr algn="ctr">
                  <a:defRPr/>
                </a:pPr>
                <a:r>
                  <a:rPr lang="en-US" sz="788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Graph</a:t>
                </a:r>
              </a:p>
            </p:txBody>
          </p:sp>
        </p:grpSp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AB9531E-C57A-4C6E-BCE9-73AEDDA0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94703" y="2029103"/>
            <a:ext cx="826115" cy="3239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B3E90E88-A2D5-5349-BF70-C93BA242C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087" y="2047643"/>
            <a:ext cx="840035" cy="297483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3CD89C3D-A152-4322-93C1-1960C7B7C55B}"/>
              </a:ext>
            </a:extLst>
          </p:cNvPr>
          <p:cNvSpPr txBox="1"/>
          <p:nvPr/>
        </p:nvSpPr>
        <p:spPr>
          <a:xfrm>
            <a:off x="4221069" y="1238865"/>
            <a:ext cx="10146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050" dirty="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Core (SQL) API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EE75C822-DE6D-4B65-B90D-105DDAD6B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8207" y="1324824"/>
            <a:ext cx="636871" cy="3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9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15588"/>
            <a:ext cx="8714943" cy="682400"/>
          </a:xfrm>
        </p:spPr>
        <p:txBody>
          <a:bodyPr/>
          <a:lstStyle/>
          <a:p>
            <a:r>
              <a:rPr lang="en-US" dirty="0"/>
              <a:t>Types of Databases</a:t>
            </a:r>
          </a:p>
        </p:txBody>
      </p:sp>
      <p:graphicFrame>
        <p:nvGraphicFramePr>
          <p:cNvPr id="6" name="Table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54518004"/>
              </p:ext>
            </p:extLst>
          </p:nvPr>
        </p:nvGraphicFramePr>
        <p:xfrm>
          <a:off x="226382" y="686015"/>
          <a:ext cx="8714943" cy="425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32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53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  <a:r>
                        <a:rPr lang="en-US" baseline="0" dirty="0"/>
                        <a:t> Type</a:t>
                      </a:r>
                      <a:endParaRPr lang="en-US" dirty="0"/>
                    </a:p>
                  </a:txBody>
                  <a:tcPr>
                    <a:solidFill>
                      <a:srgbClr val="D40E8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>
                    <a:solidFill>
                      <a:srgbClr val="D40E8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40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 Type</a:t>
                      </a:r>
                    </a:p>
                  </a:txBody>
                  <a:tcPr>
                    <a:solidFill>
                      <a:srgbClr val="D40E8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>
                    <a:solidFill>
                      <a:srgbClr val="D40E8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534">
                <a:tc>
                  <a:txBody>
                    <a:bodyPr/>
                    <a:lstStyle/>
                    <a:p>
                      <a:r>
                        <a:rPr lang="en-US" sz="1400" dirty="0"/>
                        <a:t>Relational (SQL)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SQL Database</a:t>
                      </a:r>
                    </a:p>
                    <a:p>
                      <a:r>
                        <a:rPr lang="en-US" sz="1400" dirty="0"/>
                        <a:t>Oracle</a:t>
                      </a:r>
                    </a:p>
                    <a:p>
                      <a:r>
                        <a:rPr lang="en-US" sz="1400" dirty="0"/>
                        <a:t>Sybase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My</a:t>
                      </a:r>
                      <a:r>
                        <a:rPr lang="en-US" sz="1400" baseline="0" dirty="0"/>
                        <a:t>SQL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MS Access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Document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Lotus Notes</a:t>
                      </a:r>
                    </a:p>
                    <a:p>
                      <a:r>
                        <a:rPr lang="en-US" sz="1400" dirty="0" err="1"/>
                        <a:t>CouchBase</a:t>
                      </a:r>
                      <a:endParaRPr lang="en-US" sz="1400" dirty="0"/>
                    </a:p>
                    <a:p>
                      <a:r>
                        <a:rPr lang="en-US" sz="1400" dirty="0" err="1"/>
                        <a:t>CouchDB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MongoDB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OrientDB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Raven</a:t>
                      </a:r>
                    </a:p>
                    <a:p>
                      <a:r>
                        <a:rPr lang="en-US" sz="1400" dirty="0" err="1"/>
                        <a:t>Terrastore</a:t>
                      </a:r>
                      <a:endParaRPr lang="en-US" sz="1400" dirty="0"/>
                    </a:p>
                    <a:p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Azure </a:t>
                      </a:r>
                      <a:r>
                        <a:rPr lang="en-US" sz="1350" kern="1200" dirty="0" err="1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DocumentDB</a:t>
                      </a:r>
                      <a:endParaRPr lang="en-US" sz="135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B66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MongoDB API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53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Graph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aseline="0" dirty="0"/>
                        <a:t>&amp; Resource Description Framework (RDF)</a:t>
                      </a:r>
                      <a:endParaRPr lang="en-US" sz="140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914400" algn="l"/>
                        </a:tabLst>
                      </a:pPr>
                      <a:r>
                        <a:rPr lang="en-US" sz="1400" dirty="0"/>
                        <a:t>Neo4J</a:t>
                      </a:r>
                    </a:p>
                    <a:p>
                      <a:pPr>
                        <a:tabLst>
                          <a:tab pos="914400" algn="l"/>
                        </a:tabLst>
                      </a:pPr>
                      <a:r>
                        <a:rPr lang="en-US" sz="1400" dirty="0"/>
                        <a:t>Flock</a:t>
                      </a:r>
                    </a:p>
                    <a:p>
                      <a:pPr>
                        <a:tabLst>
                          <a:tab pos="914400" algn="l"/>
                        </a:tabLst>
                      </a:pPr>
                      <a:r>
                        <a:rPr lang="en-US" sz="1400" dirty="0" err="1"/>
                        <a:t>HyperGraph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Infinite</a:t>
                      </a:r>
                      <a:r>
                        <a:rPr lang="en-US" sz="1400" baseline="0" dirty="0"/>
                        <a:t> Graph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Jena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Sesame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err="1"/>
                        <a:t>AllegoGraph</a:t>
                      </a:r>
                      <a:endParaRPr lang="en-US" sz="14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MS Graph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Gremlin API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Search Engine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err="1"/>
                        <a:t>ElasticSearch</a:t>
                      </a:r>
                      <a:endParaRPr lang="en-US" sz="1400" baseline="0" dirty="0"/>
                    </a:p>
                    <a:p>
                      <a:r>
                        <a:rPr lang="en-US" sz="1400" baseline="0" dirty="0" err="1"/>
                        <a:t>Splunk</a:t>
                      </a:r>
                      <a:endParaRPr lang="en-US" sz="1400" baseline="0" dirty="0"/>
                    </a:p>
                    <a:p>
                      <a:r>
                        <a:rPr lang="en-US" sz="1400" baseline="0" dirty="0" err="1"/>
                        <a:t>Solr</a:t>
                      </a:r>
                      <a:endParaRPr lang="en-US" sz="1400" baseline="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err="1"/>
                        <a:t>MarkLogic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Sphinx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28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Key-Value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Berkely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Level</a:t>
                      </a:r>
                    </a:p>
                    <a:p>
                      <a:r>
                        <a:rPr lang="en-US" sz="1400" dirty="0" err="1"/>
                        <a:t>Memcached</a:t>
                      </a:r>
                      <a:endParaRPr lang="en-US" sz="1400" dirty="0"/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Riak</a:t>
                      </a:r>
                      <a:endParaRPr lang="en-US" sz="1400" dirty="0"/>
                    </a:p>
                    <a:p>
                      <a:r>
                        <a:rPr lang="en-US" sz="1400" dirty="0" err="1"/>
                        <a:t>Redis</a:t>
                      </a:r>
                      <a:endParaRPr lang="en-US" sz="1400" dirty="0"/>
                    </a:p>
                    <a:p>
                      <a:pPr marL="0" algn="l" defTabSz="914400" rtl="0" eaLnBrk="1" latinLnBrk="0" hangingPunct="1"/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Azure Tables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Table API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Column-Family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Cassandra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50" kern="1200" dirty="0" err="1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HBase</a:t>
                      </a:r>
                      <a:endParaRPr lang="en-US" sz="135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B66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dirty="0" err="1"/>
                        <a:t>Hypertable</a:t>
                      </a:r>
                      <a:endParaRPr lang="en-US" sz="1400" dirty="0"/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Amazon</a:t>
                      </a:r>
                      <a:r>
                        <a:rPr lang="en-US" sz="1400" baseline="0" dirty="0"/>
                        <a:t> Simple DB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Cassandra API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285">
                <a:tc>
                  <a:txBody>
                    <a:bodyPr/>
                    <a:lstStyle/>
                    <a:p>
                      <a:r>
                        <a:rPr lang="en-US" sz="1400" dirty="0"/>
                        <a:t>Object-Oriented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Cache</a:t>
                      </a:r>
                    </a:p>
                    <a:p>
                      <a:r>
                        <a:rPr lang="en-US" sz="1400" dirty="0" err="1"/>
                        <a:t>ObjectStore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Objectivity/DB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Db4o</a:t>
                      </a:r>
                    </a:p>
                    <a:p>
                      <a:r>
                        <a:rPr lang="en-US" sz="1400" dirty="0"/>
                        <a:t>Versant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Hierarchical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672477" y="17797"/>
            <a:ext cx="228428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6"/>
                </a:solidFill>
              </a:rPr>
              <a:t>Types considered NO SQL</a:t>
            </a:r>
          </a:p>
          <a:p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B667F"/>
                </a:solidFill>
              </a:rPr>
              <a:t>Products offered by Microsoft</a:t>
            </a:r>
          </a:p>
          <a:p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Products part of Cosmos DB</a:t>
            </a:r>
          </a:p>
        </p:txBody>
      </p:sp>
    </p:spTree>
    <p:extLst>
      <p:ext uri="{BB962C8B-B14F-4D97-AF65-F5344CB8AC3E}">
        <p14:creationId xmlns:p14="http://schemas.microsoft.com/office/powerpoint/2010/main" val="63945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62045" y="977713"/>
            <a:ext cx="3875088" cy="367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Based on relational algebra</a:t>
            </a:r>
          </a:p>
          <a:p>
            <a:r>
              <a:rPr lang="en-US" sz="1800" dirty="0"/>
              <a:t>Data represented as tables and columns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API: </a:t>
            </a:r>
            <a:r>
              <a:rPr lang="en-US" sz="1800" dirty="0"/>
              <a:t>None</a:t>
            </a:r>
            <a:endParaRPr lang="en-US" sz="1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Pros:</a:t>
            </a:r>
          </a:p>
          <a:p>
            <a:r>
              <a:rPr lang="en-US" sz="1800" dirty="0"/>
              <a:t>Good for structured data</a:t>
            </a:r>
          </a:p>
          <a:p>
            <a:r>
              <a:rPr lang="en-US" sz="1800" dirty="0"/>
              <a:t>Wide variety of mature tools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Cons:</a:t>
            </a:r>
          </a:p>
          <a:p>
            <a:r>
              <a:rPr lang="en-US" sz="1800" dirty="0"/>
              <a:t>May not scale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6654438" y="977713"/>
            <a:ext cx="2057400" cy="2057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tblOffice</a:t>
            </a:r>
            <a:endParaRPr lang="en-US" sz="1013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513891" y="977713"/>
            <a:ext cx="2057400" cy="205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tblUser</a:t>
            </a:r>
            <a:endParaRPr lang="en-US" sz="1013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135397" y="977713"/>
            <a:ext cx="2057400" cy="205740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tblUser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06747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75513"/>
            <a:ext cx="6858000" cy="4267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849362"/>
            <a:ext cx="2987675" cy="287972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user-defined data types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nested objects, sets, lists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methods &amp; rules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preserve strong typing</a:t>
            </a:r>
          </a:p>
        </p:txBody>
      </p:sp>
    </p:spTree>
    <p:extLst>
      <p:ext uri="{BB962C8B-B14F-4D97-AF65-F5344CB8AC3E}">
        <p14:creationId xmlns:p14="http://schemas.microsoft.com/office/powerpoint/2010/main" val="334504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5400000">
            <a:off x="3199708" y="3273633"/>
            <a:ext cx="2382239" cy="559402"/>
          </a:xfrm>
          <a:prstGeom prst="rect">
            <a:avLst/>
          </a:prstGeom>
          <a:solidFill>
            <a:srgbClr val="CCD799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</p:spPr>
        <p:txBody>
          <a:bodyPr/>
          <a:lstStyle/>
          <a:p>
            <a:r>
              <a:rPr lang="en-US" dirty="0"/>
              <a:t>Code First vs Model First</a:t>
            </a:r>
          </a:p>
        </p:txBody>
      </p:sp>
      <p:sp>
        <p:nvSpPr>
          <p:cNvPr id="4" name="AutoShape 4" descr="Tug of war sport graphics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4102" name="Picture 6" descr="Tug of war sport graph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80" y="778810"/>
            <a:ext cx="2400300" cy="13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973" y="1316218"/>
            <a:ext cx="3086100" cy="1928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42900" algn="l"/>
              </a:tabLs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First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code-data structures in memory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Measured on speed to provide functionality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OR/M maps structures to DB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Limits need to understand DB Access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342900" algn="l"/>
              </a:tabLs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Ease of Development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/>
              <a:t>Understand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5656194" y="1316218"/>
            <a:ext cx="3429000" cy="2083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42900" algn="l"/>
              </a:tabLs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First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data and future growth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standards and templates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Measured on multiple uses across applications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Consistency of model facilitates efforts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342900" algn="l"/>
              </a:tabLs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 Storage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Performant Retrieval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DB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358202"/>
            <a:ext cx="7966346" cy="306593"/>
          </a:xfrm>
          <a:prstGeom prst="rect">
            <a:avLst/>
          </a:prstGeom>
          <a:solidFill>
            <a:srgbClr val="CCD799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/>
              <a:t>Data Abstraction Layer</a:t>
            </a:r>
          </a:p>
        </p:txBody>
      </p:sp>
      <p:sp>
        <p:nvSpPr>
          <p:cNvPr id="10" name="Flowchart: Predefined Process 9"/>
          <p:cNvSpPr>
            <a:spLocks noChangeAspect="1"/>
          </p:cNvSpPr>
          <p:nvPr/>
        </p:nvSpPr>
        <p:spPr>
          <a:xfrm>
            <a:off x="2298963" y="3617524"/>
            <a:ext cx="1535373" cy="1028700"/>
          </a:xfrm>
          <a:prstGeom prst="flowChartPredefinedProcess">
            <a:avLst/>
          </a:prstGeom>
          <a:solidFill>
            <a:srgbClr val="008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srgbClr val="F2CC0D"/>
                </a:solidFill>
              </a:rPr>
              <a:t>Microservices</a:t>
            </a:r>
            <a:endParaRPr lang="en-US" sz="1013" dirty="0">
              <a:solidFill>
                <a:srgbClr val="F2CC0D"/>
              </a:solidFill>
            </a:endParaRPr>
          </a:p>
        </p:txBody>
      </p:sp>
      <p:sp>
        <p:nvSpPr>
          <p:cNvPr id="14" name="Flowchart: Predefined Process 13"/>
          <p:cNvSpPr>
            <a:spLocks noChangeAspect="1"/>
          </p:cNvSpPr>
          <p:nvPr/>
        </p:nvSpPr>
        <p:spPr>
          <a:xfrm>
            <a:off x="4888508" y="3617524"/>
            <a:ext cx="1535373" cy="1028700"/>
          </a:xfrm>
          <a:prstGeom prst="flowChartPredefinedProcess">
            <a:avLst/>
          </a:prstGeom>
          <a:solidFill>
            <a:srgbClr val="0019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rgbClr val="FFFFFF"/>
                </a:solidFill>
              </a:rPr>
              <a:t>Stored</a:t>
            </a:r>
            <a:r>
              <a:rPr lang="en-US" sz="1013" dirty="0">
                <a:solidFill>
                  <a:srgbClr val="994D00"/>
                </a:solidFill>
              </a:rPr>
              <a:t> </a:t>
            </a:r>
            <a:r>
              <a:rPr lang="en-US" sz="1013" dirty="0">
                <a:solidFill>
                  <a:srgbClr val="FFFFFF"/>
                </a:solidFill>
              </a:rPr>
              <a:t>Procedures</a:t>
            </a:r>
          </a:p>
        </p:txBody>
      </p:sp>
    </p:spTree>
    <p:extLst>
      <p:ext uri="{BB962C8B-B14F-4D97-AF65-F5344CB8AC3E}">
        <p14:creationId xmlns:p14="http://schemas.microsoft.com/office/powerpoint/2010/main" val="262381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4294967295"/>
          </p:nvPr>
        </p:nvSpPr>
        <p:spPr>
          <a:xfrm>
            <a:off x="0" y="1114425"/>
            <a:ext cx="8715375" cy="2143125"/>
          </a:xfrm>
        </p:spPr>
        <p:txBody>
          <a:bodyPr/>
          <a:lstStyle/>
          <a:p>
            <a:r>
              <a:rPr lang="en-US" dirty="0"/>
              <a:t>Match between application structures and data structures in DBMS</a:t>
            </a:r>
          </a:p>
          <a:p>
            <a:r>
              <a:rPr lang="en-US" dirty="0"/>
              <a:t>App wants to access data in specific ways</a:t>
            </a:r>
          </a:p>
          <a:p>
            <a:r>
              <a:rPr lang="en-US" dirty="0"/>
              <a:t>Alternative storage approaches attempt to close gap between application and DBMS</a:t>
            </a:r>
          </a:p>
        </p:txBody>
      </p:sp>
      <p:sp>
        <p:nvSpPr>
          <p:cNvPr id="5" name="Course JSON"/>
          <p:cNvSpPr txBox="1"/>
          <p:nvPr/>
        </p:nvSpPr>
        <p:spPr>
          <a:xfrm>
            <a:off x="2313224" y="0"/>
            <a:ext cx="2112951" cy="52629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  "course": {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courseId</a:t>
            </a:r>
            <a:r>
              <a:rPr lang="en-US" sz="1200" dirty="0"/>
              <a:t>": "ENG 301",</a:t>
            </a:r>
          </a:p>
          <a:p>
            <a:r>
              <a:rPr lang="en-US" sz="1200" dirty="0"/>
              <a:t>    "instructor": {</a:t>
            </a:r>
          </a:p>
          <a:p>
            <a:r>
              <a:rPr lang="en-US" sz="1200" dirty="0"/>
              <a:t>      "name": {</a:t>
            </a:r>
          </a:p>
          <a:p>
            <a:r>
              <a:rPr lang="en-US" sz="1200" dirty="0"/>
              <a:t>        "</a:t>
            </a:r>
            <a:r>
              <a:rPr lang="en-US" sz="1200" dirty="0" err="1"/>
              <a:t>first_name</a:t>
            </a:r>
            <a:r>
              <a:rPr lang="en-US" sz="1200" dirty="0"/>
              <a:t>": "Severus",</a:t>
            </a:r>
          </a:p>
          <a:p>
            <a:r>
              <a:rPr lang="en-US" sz="1200" dirty="0"/>
              <a:t>        "</a:t>
            </a:r>
            <a:r>
              <a:rPr lang="en-US" sz="1200" dirty="0" err="1"/>
              <a:t>last_name</a:t>
            </a:r>
            <a:r>
              <a:rPr lang="en-US" sz="1200" dirty="0"/>
              <a:t>": "</a:t>
            </a:r>
            <a:r>
              <a:rPr lang="en-US" sz="1200" dirty="0" err="1"/>
              <a:t>Snape</a:t>
            </a:r>
            <a:r>
              <a:rPr lang="en-US" sz="1200" dirty="0"/>
              <a:t>"</a:t>
            </a:r>
          </a:p>
          <a:p>
            <a:r>
              <a:rPr lang="en-US" sz="1200" dirty="0"/>
              <a:t>      },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ssn</a:t>
            </a:r>
            <a:r>
              <a:rPr lang="en-US" sz="1200" dirty="0"/>
              <a:t>": "999-999-9999"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"students": [</a:t>
            </a:r>
          </a:p>
          <a:p>
            <a:r>
              <a:rPr lang="en-US" sz="1200" dirty="0"/>
              <a:t>      {</a:t>
            </a:r>
          </a:p>
          <a:p>
            <a:r>
              <a:rPr lang="en-US" sz="1200" dirty="0"/>
              <a:t>        "name": {</a:t>
            </a:r>
          </a:p>
          <a:p>
            <a:r>
              <a:rPr lang="en-US" sz="1200" dirty="0"/>
              <a:t>          "</a:t>
            </a:r>
            <a:r>
              <a:rPr lang="en-US" sz="1200" dirty="0" err="1"/>
              <a:t>first_name</a:t>
            </a:r>
            <a:r>
              <a:rPr lang="en-US" sz="1200" dirty="0"/>
              <a:t>": "Harry",</a:t>
            </a:r>
          </a:p>
          <a:p>
            <a:r>
              <a:rPr lang="en-US" sz="1200" dirty="0"/>
              <a:t>          "</a:t>
            </a:r>
            <a:r>
              <a:rPr lang="en-US" sz="1200" dirty="0" err="1"/>
              <a:t>last_name</a:t>
            </a:r>
            <a:r>
              <a:rPr lang="en-US" sz="1200" dirty="0"/>
              <a:t>": "Potter"</a:t>
            </a:r>
          </a:p>
          <a:p>
            <a:r>
              <a:rPr lang="en-US" sz="1200" dirty="0"/>
              <a:t>        },</a:t>
            </a:r>
          </a:p>
          <a:p>
            <a:r>
              <a:rPr lang="en-US" sz="1200" dirty="0"/>
              <a:t>        "</a:t>
            </a:r>
            <a:r>
              <a:rPr lang="en-US" sz="1200" dirty="0" err="1"/>
              <a:t>ssn</a:t>
            </a:r>
            <a:r>
              <a:rPr lang="en-US" sz="1200" dirty="0"/>
              <a:t>": "111-111-1111"</a:t>
            </a:r>
          </a:p>
          <a:p>
            <a:r>
              <a:rPr lang="en-US" sz="1200" dirty="0"/>
              <a:t>      },</a:t>
            </a:r>
          </a:p>
          <a:p>
            <a:r>
              <a:rPr lang="en-US" sz="1200" dirty="0"/>
              <a:t>      {</a:t>
            </a:r>
          </a:p>
          <a:p>
            <a:r>
              <a:rPr lang="en-US" sz="1200" dirty="0"/>
              <a:t>        "name": {</a:t>
            </a:r>
          </a:p>
          <a:p>
            <a:r>
              <a:rPr lang="en-US" sz="1200" dirty="0"/>
              <a:t>          "</a:t>
            </a:r>
            <a:r>
              <a:rPr lang="en-US" sz="1200" dirty="0" err="1"/>
              <a:t>first_name</a:t>
            </a:r>
            <a:r>
              <a:rPr lang="en-US" sz="1200" dirty="0"/>
              <a:t>": "Luna",</a:t>
            </a:r>
          </a:p>
          <a:p>
            <a:r>
              <a:rPr lang="en-US" sz="1200" dirty="0"/>
              <a:t>          "</a:t>
            </a:r>
            <a:r>
              <a:rPr lang="en-US" sz="1200" dirty="0" err="1"/>
              <a:t>last_name</a:t>
            </a:r>
            <a:r>
              <a:rPr lang="en-US" sz="1200" dirty="0"/>
              <a:t>": "</a:t>
            </a:r>
            <a:r>
              <a:rPr lang="en-US" sz="1200" dirty="0" err="1"/>
              <a:t>Lovegood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},</a:t>
            </a:r>
          </a:p>
          <a:p>
            <a:r>
              <a:rPr lang="en-US" sz="1200" dirty="0"/>
              <a:t>        "</a:t>
            </a:r>
            <a:r>
              <a:rPr lang="en-US" sz="1200" dirty="0" err="1"/>
              <a:t>ssn</a:t>
            </a:r>
            <a:r>
              <a:rPr lang="en-US" sz="1200" dirty="0"/>
              <a:t>": "222-222-2222"</a:t>
            </a:r>
          </a:p>
          <a:p>
            <a:r>
              <a:rPr lang="en-US" sz="1200" dirty="0"/>
              <a:t>      }</a:t>
            </a:r>
          </a:p>
          <a:p>
            <a:r>
              <a:rPr lang="en-US" sz="1200" dirty="0"/>
              <a:t>    ]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6" name="Person JSON"/>
          <p:cNvSpPr txBox="1"/>
          <p:nvPr/>
        </p:nvSpPr>
        <p:spPr>
          <a:xfrm>
            <a:off x="6007988" y="95964"/>
            <a:ext cx="2308837" cy="43396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  "person": {</a:t>
            </a:r>
          </a:p>
          <a:p>
            <a:r>
              <a:rPr lang="en-US" sz="1200" dirty="0"/>
              <a:t>    "name":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first_name</a:t>
            </a:r>
            <a:r>
              <a:rPr lang="en-US" sz="1200" dirty="0"/>
              <a:t>": "Severus",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last_name</a:t>
            </a:r>
            <a:r>
              <a:rPr lang="en-US" sz="1200" dirty="0"/>
              <a:t>": "</a:t>
            </a:r>
            <a:r>
              <a:rPr lang="en-US" sz="1200" dirty="0" err="1"/>
              <a:t>Snape</a:t>
            </a:r>
            <a:r>
              <a:rPr lang="en-US" sz="1200" dirty="0"/>
              <a:t>"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ssn</a:t>
            </a:r>
            <a:r>
              <a:rPr lang="en-US" sz="1200" dirty="0"/>
              <a:t>": "999-999-9999",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active_status</a:t>
            </a:r>
            <a:r>
              <a:rPr lang="en-US" sz="1200" dirty="0"/>
              <a:t>": true,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person_type</a:t>
            </a:r>
            <a:r>
              <a:rPr lang="en-US" sz="1200" dirty="0"/>
              <a:t>": "External",</a:t>
            </a:r>
          </a:p>
          <a:p>
            <a:r>
              <a:rPr lang="en-US" sz="1200" dirty="0"/>
              <a:t>    "role": {</a:t>
            </a:r>
          </a:p>
          <a:p>
            <a:r>
              <a:rPr lang="en-US" sz="1200" dirty="0"/>
              <a:t>      "faculty": {</a:t>
            </a:r>
          </a:p>
          <a:p>
            <a:r>
              <a:rPr lang="en-US" sz="1200" dirty="0"/>
              <a:t>        "department": "Engineering",</a:t>
            </a:r>
          </a:p>
          <a:p>
            <a:r>
              <a:rPr lang="en-US" sz="1200" dirty="0"/>
              <a:t>        "salary": "80000"</a:t>
            </a:r>
          </a:p>
          <a:p>
            <a:r>
              <a:rPr lang="en-US" sz="1200" dirty="0"/>
              <a:t>      },</a:t>
            </a:r>
          </a:p>
          <a:p>
            <a:r>
              <a:rPr lang="en-US" sz="1200" dirty="0"/>
              <a:t>      "student": {</a:t>
            </a:r>
          </a:p>
          <a:p>
            <a:r>
              <a:rPr lang="en-US" sz="1200" dirty="0"/>
              <a:t>        "fee": 0</a:t>
            </a:r>
          </a:p>
          <a:p>
            <a:r>
              <a:rPr lang="en-US" sz="1200" dirty="0"/>
              <a:t>      }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"course":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courseId</a:t>
            </a:r>
            <a:r>
              <a:rPr lang="en-US" sz="1200" dirty="0"/>
              <a:t>": "ENG 301"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5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BFC987ED9DD439BE33B036A2FFF55" ma:contentTypeVersion="8" ma:contentTypeDescription="Create a new document." ma:contentTypeScope="" ma:versionID="ea1a9caa6a1f05bac7f079d421b26b17">
  <xsd:schema xmlns:xsd="http://www.w3.org/2001/XMLSchema" xmlns:xs="http://www.w3.org/2001/XMLSchema" xmlns:p="http://schemas.microsoft.com/office/2006/metadata/properties" xmlns:ns2="68201248-332f-4b19-a564-5b53df1aa731" xmlns:ns3="2c4b7055-2425-4510-9a7f-db214c51849b" targetNamespace="http://schemas.microsoft.com/office/2006/metadata/properties" ma:root="true" ma:fieldsID="57dce3c273e105f997838dc350abe243" ns2:_="" ns3:_="">
    <xsd:import namespace="68201248-332f-4b19-a564-5b53df1aa731"/>
    <xsd:import namespace="2c4b7055-2425-4510-9a7f-db214c5184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01248-332f-4b19-a564-5b53df1aa7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format="DateTim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b7055-2425-4510-9a7f-db214c5184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0104B3-B5AA-48E7-A833-F005B7CC91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59E66A-16CA-4F36-8405-94ED9C26F787}">
  <ds:schemaRefs>
    <ds:schemaRef ds:uri="2c4b7055-2425-4510-9a7f-db214c51849b"/>
    <ds:schemaRef ds:uri="68201248-332f-4b19-a564-5b53df1aa7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E510359-DB00-427D-9DEC-92222C0287F8}">
  <ds:schemaRefs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2c4b7055-2425-4510-9a7f-db214c51849b"/>
    <ds:schemaRef ds:uri="http://purl.org/dc/elements/1.1/"/>
    <ds:schemaRef ds:uri="http://schemas.microsoft.com/office/2006/metadata/properties"/>
    <ds:schemaRef ds:uri="http://schemas.microsoft.com/office/infopath/2007/PartnerControls"/>
    <ds:schemaRef ds:uri="68201248-332f-4b19-a564-5b53df1aa73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29057</TotalTime>
  <Words>2068</Words>
  <Application>Microsoft Office PowerPoint</Application>
  <PresentationFormat>On-screen Show (16:9)</PresentationFormat>
  <Paragraphs>424</Paragraphs>
  <Slides>19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Segoe UI Semibold</vt:lpstr>
      <vt:lpstr>Segoe UI Semilight</vt:lpstr>
      <vt:lpstr>Verdana</vt:lpstr>
      <vt:lpstr>Office Theme</vt:lpstr>
      <vt:lpstr>1_Office Theme</vt:lpstr>
      <vt:lpstr>Cosmos DB: No Mystery</vt:lpstr>
      <vt:lpstr>Resources</vt:lpstr>
      <vt:lpstr>A history of databases in No-tation</vt:lpstr>
      <vt:lpstr>Azure Cosmos DB </vt:lpstr>
      <vt:lpstr>Types of Databases</vt:lpstr>
      <vt:lpstr>Relational Database</vt:lpstr>
      <vt:lpstr>Object-Oriented Database</vt:lpstr>
      <vt:lpstr>Code First vs Model First</vt:lpstr>
      <vt:lpstr>Impedance Match</vt:lpstr>
      <vt:lpstr>The NoSQL Family</vt:lpstr>
      <vt:lpstr>Images</vt:lpstr>
      <vt:lpstr>Graph Database</vt:lpstr>
      <vt:lpstr>Key-Value Database</vt:lpstr>
      <vt:lpstr>Document Store Database</vt:lpstr>
      <vt:lpstr>Column Store Database</vt:lpstr>
      <vt:lpstr>Big Data and NO SQL</vt:lpstr>
      <vt:lpstr>Hierarchical Database</vt:lpstr>
      <vt:lpstr>Data Architecture and Not Only SQL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BlueMetal Digital Innovation  Overview and Case Studies</dc:title>
  <cp:lastModifiedBy>Wolfset, Beth</cp:lastModifiedBy>
  <cp:revision>173</cp:revision>
  <dcterms:modified xsi:type="dcterms:W3CDTF">2019-12-10T15:42:39Z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0x010100AE3BFC987ED9DD439BE33B036A2FFF55</vt:lpwstr>
  </property>
</Properties>
</file>